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Default Extension="doc" ContentType="application/msword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1"/>
  </p:notesMasterIdLst>
  <p:sldIdLst>
    <p:sldId id="289" r:id="rId2"/>
    <p:sldId id="258" r:id="rId3"/>
    <p:sldId id="263" r:id="rId4"/>
    <p:sldId id="310" r:id="rId5"/>
    <p:sldId id="295" r:id="rId6"/>
    <p:sldId id="324" r:id="rId7"/>
    <p:sldId id="320" r:id="rId8"/>
    <p:sldId id="312" r:id="rId9"/>
    <p:sldId id="319" r:id="rId10"/>
    <p:sldId id="280" r:id="rId11"/>
    <p:sldId id="303" r:id="rId12"/>
    <p:sldId id="313" r:id="rId13"/>
    <p:sldId id="314" r:id="rId14"/>
    <p:sldId id="316" r:id="rId15"/>
    <p:sldId id="308" r:id="rId16"/>
    <p:sldId id="307" r:id="rId17"/>
    <p:sldId id="322" r:id="rId18"/>
    <p:sldId id="306" r:id="rId19"/>
    <p:sldId id="30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AA24F"/>
    <a:srgbClr val="CAF2D6"/>
    <a:srgbClr val="D1F3DC"/>
    <a:srgbClr val="BCEECB"/>
    <a:srgbClr val="339966"/>
    <a:srgbClr val="48C854"/>
    <a:srgbClr val="9DD8DB"/>
    <a:srgbClr val="85DFA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 horzBarState="minimized">
    <p:restoredLeft sz="15302" autoAdjust="0"/>
    <p:restoredTop sz="94689" autoAdjust="0"/>
  </p:normalViewPr>
  <p:slideViewPr>
    <p:cSldViewPr>
      <p:cViewPr varScale="1">
        <p:scale>
          <a:sx n="31" d="100"/>
          <a:sy n="31" d="100"/>
        </p:scale>
        <p:origin x="-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presProps" Target="presProps.xml"/><Relationship Id="rId4" Type="http://schemas.openxmlformats.org/officeDocument/2006/relationships/slide" Target="slides/slide3.xml"/><Relationship Id="rId26" Type="http://schemas.openxmlformats.org/officeDocument/2006/relationships/tableStyles" Target="tableStyle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printerSettings" Target="printerSettings/printerSettings1.bin"/><Relationship Id="rId21" Type="http://schemas.openxmlformats.org/officeDocument/2006/relationships/notesMaster" Target="notesMasters/notes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02902E8-F409-454B-B200-00987645974A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1660957-B7BB-49DA-A1DD-F652905814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6DAFB2-5A6C-4B49-8789-60D807954AFF}" type="slidenum">
              <a:rPr lang="en-US">
                <a:ea typeface="ＭＳ Ｐゴシック" pitchFamily="-28" charset="-128"/>
                <a:cs typeface="ＭＳ Ｐゴシック" pitchFamily="-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582DA-5259-4AFE-B4A1-DF5AF38846E2}" type="slidenum">
              <a:rPr lang="en-US">
                <a:ea typeface="ＭＳ Ｐゴシック" pitchFamily="-28" charset="-128"/>
                <a:cs typeface="ＭＳ Ｐゴシック" pitchFamily="-28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ea typeface="ＭＳ Ｐゴシック" pitchFamily="-28" charset="-128"/>
              <a:cs typeface="ＭＳ Ｐゴシック" pitchFamily="-28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E3C2-FC6A-4196-B742-55BBB0687C42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BE6BF-468F-4194-9FE8-62BBB3F99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9B0B-62BD-4FC8-B07D-318F40F75953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F001-A272-483F-868A-9DE35536A4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AC89-A6FA-40AE-B74F-AAE588DCFDA1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D8CBC-9BEC-4EF3-BD6C-70571186F5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CB14-BFAD-45F9-B475-1F296F338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66A43-1430-40FC-85E3-DD2399C94EF7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2DCDF-FBEE-4C93-8025-A7A1E52356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7CB8-3641-44F5-A95F-92AC42B14C9C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67951-17F3-422F-A990-9FD9039B7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45234-A92A-472F-879F-5B1FCDC74E17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072F-EF6F-4614-83A4-1489D53DFD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B7B8-D52B-4919-880C-7C197F121BE6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EBE5-90BD-4CA6-8172-249F632C41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9550-B1E4-45EB-B7C1-C2C8C4525616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A14BA-0DFC-4B44-B13F-517FF9B55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9A842-4C0F-4860-8C9F-0B998969EEAD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C1874-1D83-438D-B0CE-ABB148106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85CCF-4FE6-4BB9-89FB-2BDE309653AB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CBB9-FC89-4EA7-8A15-DA615DEBE8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C7AD-CB32-4D42-BEB9-F3F17920EF1F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2BBDF-C751-42BC-8E80-91162C305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16BA0-9C01-4E75-8E60-8773635EA924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9BDC-85CD-4244-A378-A1C2576712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5B1B0-3A02-4559-8005-D5F41A6200CC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EA4F-1EB6-425A-A48E-56285B05D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64E2A8-5494-484A-B69C-159C0DE89C00}" type="datetimeFigureOut">
              <a:rPr lang="en-US"/>
              <a:pPr>
                <a:defRPr/>
              </a:pPr>
              <a:t>4/11/12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7F94CE-5878-4020-805F-E5963ED83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3" r:id="rId12"/>
    <p:sldLayoutId id="2147483651" r:id="rId13"/>
    <p:sldLayoutId id="21474836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28" charset="-128"/>
          <a:cs typeface="ＭＳ Ｐゴシック" pitchFamily="-2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28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-28" charset="-128"/>
          <a:cs typeface="ＭＳ Ｐゴシック" pitchFamily="-2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-28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-28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-28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-28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Relationship Id="rId5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eg"/><Relationship Id="rId5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5" Type="http://schemas.openxmlformats.org/officeDocument/2006/relationships/hyperlink" Target="http://www.nuance.com/for-individuals/by-industry/education-solutions/transcribing-interview/index.htm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2.doc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7.xml"/><Relationship Id="rId5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543800" cy="3886200"/>
          </a:xfrm>
          <a:solidFill>
            <a:srgbClr val="008000"/>
          </a:solidFill>
        </p:spPr>
        <p:txBody>
          <a:bodyPr/>
          <a:lstStyle/>
          <a:p>
            <a:pPr marL="742950" indent="-742950" algn="l" eaLnBrk="1" hangingPunct="1">
              <a:buFont typeface="Arial" pitchFamily="84" charset="0"/>
              <a:buAutoNum type="arabicParenR"/>
            </a:pPr>
            <a:r>
              <a:rPr lang="en-US" sz="3600" b="1" smtClean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Learner Profile</a:t>
            </a:r>
          </a:p>
          <a:p>
            <a:pPr marL="742950" indent="-742950" algn="l" eaLnBrk="1" hangingPunct="1">
              <a:buFont typeface="Arial" pitchFamily="84" charset="0"/>
              <a:buAutoNum type="arabicParenR"/>
            </a:pPr>
            <a:r>
              <a:rPr lang="en-US" sz="3600" b="1" smtClean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Teacher Interview</a:t>
            </a:r>
          </a:p>
          <a:p>
            <a:pPr marL="742950" indent="-742950" algn="l" eaLnBrk="1" hangingPunct="1">
              <a:buFont typeface="Arial" pitchFamily="84" charset="0"/>
              <a:buAutoNum type="arabicParenR"/>
            </a:pPr>
            <a:r>
              <a:rPr lang="en-US" sz="3600" b="1" smtClean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Peer Interviews</a:t>
            </a:r>
          </a:p>
          <a:p>
            <a:pPr marL="742950" indent="-742950" algn="l" eaLnBrk="1" hangingPunct="1">
              <a:buFont typeface="Arial" pitchFamily="84" charset="0"/>
              <a:buAutoNum type="arabicParenR"/>
            </a:pPr>
            <a:r>
              <a:rPr lang="en-US" sz="3600" b="1" smtClean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Interview Planning Questionnaire</a:t>
            </a:r>
          </a:p>
          <a:p>
            <a:pPr marL="742950" indent="-742950" algn="l" eaLnBrk="1" hangingPunct="1">
              <a:buFont typeface="Arial" pitchFamily="84" charset="0"/>
              <a:buAutoNum type="arabicParenR"/>
            </a:pPr>
            <a:r>
              <a:rPr lang="en-US" sz="3600" b="1" smtClean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Student sign-up sheet</a:t>
            </a:r>
            <a:endParaRPr lang="en-US" sz="3600">
              <a:solidFill>
                <a:schemeClr val="bg1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410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  <a:solidFill>
            <a:srgbClr val="FFC000">
              <a:alpha val="74901"/>
            </a:srgbClr>
          </a:solidFill>
        </p:spPr>
        <p:txBody>
          <a:bodyPr/>
          <a:lstStyle/>
          <a:p>
            <a:pPr algn="l" eaLnBrk="1" hangingPunct="1"/>
            <a: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u="sng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b="1" smtClean="0"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b="1" u="sng" smtClean="0">
                <a:ea typeface="ＭＳ Ｐゴシック" pitchFamily="84" charset="-128"/>
                <a:cs typeface="ＭＳ Ｐゴシック" pitchFamily="84" charset="-128"/>
              </a:rPr>
              <a:t>In the Classroom</a:t>
            </a:r>
            <a:r>
              <a:rPr lang="en-US" smtClean="0"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			</a:t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>				</a:t>
            </a: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endParaRPr lang="en-US" sz="4000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153400" cy="990600"/>
          </a:xfrm>
          <a:solidFill>
            <a:srgbClr val="008000">
              <a:alpha val="54901"/>
            </a:srgbClr>
          </a:solidFill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8. Guest Speaker Interviews</a:t>
            </a:r>
          </a:p>
        </p:txBody>
      </p:sp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457200" y="2176463"/>
            <a:ext cx="5267325" cy="3749675"/>
          </a:xfrm>
          <a:prstGeom prst="rect">
            <a:avLst/>
          </a:prstGeom>
          <a:solidFill>
            <a:srgbClr val="FFC000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Teacher preparation for the visit</a:t>
            </a:r>
            <a:endParaRPr lang="en-US" sz="2000" i="1">
              <a:ea typeface="Arial" pitchFamily="84" charset="0"/>
              <a:cs typeface="Arial" pitchFamily="8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Telephone calls, visits</a:t>
            </a:r>
            <a:endParaRPr lang="en-US" sz="2000" i="1">
              <a:ea typeface="Arial" pitchFamily="84" charset="0"/>
              <a:cs typeface="Arial" pitchFamily="8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Website information, brochures</a:t>
            </a:r>
            <a:r>
              <a:rPr lang="en-US" sz="2000" i="1">
                <a:ea typeface="MS Mincho" charset="-128"/>
                <a:cs typeface="MS Mincho" charset="-128"/>
              </a:rPr>
              <a:t> </a:t>
            </a: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(e.g. “Second  </a:t>
            </a:r>
          </a:p>
          <a:p>
            <a:pPr eaLnBrk="0" hangingPunct="0">
              <a:lnSpc>
                <a:spcPct val="150000"/>
              </a:lnSpc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   Harvest Japan </a:t>
            </a:r>
            <a:r>
              <a:rPr lang="en-US" sz="2000"/>
              <a:t>~</a:t>
            </a: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 Japan’s First Food Bank”</a:t>
            </a:r>
            <a:r>
              <a:rPr lang="en-US" sz="2000">
                <a:latin typeface="Calibri" pitchFamily="84" charset="0"/>
                <a:ea typeface="MS Mincho" charset="-128"/>
                <a:cs typeface="MS Mincho" charset="-128"/>
              </a:rPr>
              <a:t>)</a:t>
            </a:r>
            <a:endParaRPr lang="en-US" sz="2000">
              <a:ea typeface="Arial" pitchFamily="84" charset="0"/>
              <a:cs typeface="Arial" pitchFamily="8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Articles posted on teacher’s website</a:t>
            </a:r>
            <a:endParaRPr lang="en-US" sz="2000" i="1">
              <a:ea typeface="Arial" pitchFamily="84" charset="0"/>
              <a:cs typeface="Arial" pitchFamily="8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Class watches videos, discuss articles</a:t>
            </a:r>
            <a:endParaRPr lang="en-US" sz="2000" i="1">
              <a:ea typeface="Arial" pitchFamily="84" charset="0"/>
              <a:cs typeface="Arial" pitchFamily="84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Students prepare questions for guest speaker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 i="1">
                <a:latin typeface="Calibri" pitchFamily="84" charset="0"/>
                <a:ea typeface="MS Mincho" charset="-128"/>
                <a:cs typeface="MS Mincho" charset="-128"/>
              </a:rPr>
              <a:t>Teacher and students role play interview</a:t>
            </a:r>
            <a:endParaRPr lang="en-US" i="1">
              <a:ea typeface="Arial" pitchFamily="84" charset="0"/>
              <a:cs typeface="Arial" pitchFamily="84" charset="0"/>
            </a:endParaRPr>
          </a:p>
        </p:txBody>
      </p:sp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6765925" y="4772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2" name="Text Box 5"/>
          <p:cNvSpPr txBox="1">
            <a:spLocks noChangeArrowheads="1"/>
          </p:cNvSpPr>
          <p:nvPr/>
        </p:nvSpPr>
        <p:spPr bwMode="auto">
          <a:xfrm>
            <a:off x="6324600" y="4648200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6324600" y="4800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089" name="Picture 9" descr="nl2011n2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4301">
            <a:off x="5668963" y="2171700"/>
            <a:ext cx="27432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sz="half" idx="1"/>
          </p:nvPr>
        </p:nvSpPr>
        <p:spPr>
          <a:xfrm>
            <a:off x="755650" y="5661025"/>
            <a:ext cx="7777163" cy="936625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ＭＳ Ｐゴシック" charset="-128"/>
                <a:cs typeface="ＭＳ Ｐゴシック" charset="-128"/>
              </a:rPr>
              <a:t> 1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000" dirty="0" smtClean="0">
                <a:solidFill>
                  <a:schemeClr val="accent3">
                    <a:lumMod val="40000"/>
                    <a:lumOff val="60000"/>
                  </a:schemeClr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1)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 When and why was Second Harvest established?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                        3) 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Where does the name come from?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1400" dirty="0" smtClean="0">
                <a:ea typeface="ＭＳ Ｐゴシック" charset="-128"/>
                <a:cs typeface="ＭＳ Ｐゴシック" charset="-128"/>
              </a:rPr>
              <a:t>   2) 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How many countries have a Second Harvest organization?       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4) </a:t>
            </a:r>
            <a:r>
              <a:rPr lang="en-US" sz="1400" i="1" dirty="0" smtClean="0">
                <a:ea typeface="ＭＳ Ｐゴシック" charset="-128"/>
                <a:cs typeface="ＭＳ Ｐゴシック" charset="-128"/>
              </a:rPr>
              <a:t>What are 2HJ’s main objectives?</a:t>
            </a:r>
            <a:endParaRPr lang="en-US" sz="1400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935038"/>
          </a:xfrm>
          <a:solidFill>
            <a:srgbClr val="008000">
              <a:alpha val="54901"/>
            </a:srgbClr>
          </a:solidFill>
        </p:spPr>
        <p:txBody>
          <a:bodyPr/>
          <a:lstStyle/>
          <a:p>
            <a:pPr eaLnBrk="1" hangingPunct="1"/>
            <a:r>
              <a:rPr lang="en-US" sz="3200" smtClean="0">
                <a:ea typeface="ＭＳ Ｐゴシック" pitchFamily="84" charset="-128"/>
                <a:cs typeface="ＭＳ Ｐゴシック" pitchFamily="84" charset="-128"/>
              </a:rPr>
              <a:t>8. Guest Speaker Interview with Dr. Rumi Ida,</a:t>
            </a:r>
            <a:br>
              <a:rPr lang="en-US" sz="32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3200" smtClean="0">
                <a:ea typeface="ＭＳ Ｐゴシック" pitchFamily="84" charset="-128"/>
                <a:cs typeface="ＭＳ Ｐゴシック" pitchFamily="84" charset="-128"/>
              </a:rPr>
              <a:t>     Project Coordinator for </a:t>
            </a:r>
            <a:r>
              <a:rPr lang="en-US" sz="3200" i="1" smtClean="0">
                <a:ea typeface="ＭＳ Ｐゴシック" pitchFamily="84" charset="-128"/>
                <a:cs typeface="ＭＳ Ｐゴシック" pitchFamily="84" charset="-128"/>
              </a:rPr>
              <a:t>2nd Harvest Japan</a:t>
            </a:r>
            <a:endParaRPr lang="en-US" sz="3200" smtClean="0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5" name="Picture 4" descr="2HJ Speak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13" y="1628775"/>
            <a:ext cx="6985000" cy="396081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458913"/>
            <a:ext cx="3810000" cy="4979987"/>
          </a:xfr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FF99"/>
            </a:solidFill>
          </a:ln>
        </p:spPr>
        <p:txBody>
          <a:bodyPr anchor="ctr">
            <a:spAutoFit/>
          </a:bodyPr>
          <a:lstStyle/>
          <a:p>
            <a:pPr eaLnBrk="1" hangingPunct="1">
              <a:buFont typeface="Arial" pitchFamily="84" charset="0"/>
              <a:buNone/>
            </a:pPr>
            <a:r>
              <a:rPr lang="en-US" sz="1200" smtClean="0">
                <a:solidFill>
                  <a:srgbClr val="008000"/>
                </a:solidFill>
                <a:ea typeface="ＭＳ Ｐゴシック" pitchFamily="84" charset="-128"/>
                <a:cs typeface="ＭＳ Ｐゴシック" pitchFamily="84" charset="-128"/>
              </a:rPr>
              <a:t> 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2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 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5) 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motivated you to start 2HJ?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 6) 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was the biggest obstacle that you had to overcome?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 7) 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Is Japanese speaking ability necessary?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 8) 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has 2HJ done to help people since it was founded?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 9) 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How many volunteers are there at 2HJ?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10)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kind of people volunteer at 2HJ?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11)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How often do people work or volunteer at 2HJ?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12)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do we need to do if we want to participate in the soup kitchen?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13)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  What do volunteers at 2HJ do besides the soup kitchen?</a:t>
            </a:r>
          </a:p>
          <a:p>
            <a:pPr eaLnBrk="1" hangingPunct="1">
              <a:buFont typeface="Arial" pitchFamily="84" charset="0"/>
              <a:buAutoNum type="arabicParenR" startAt="14"/>
            </a:pP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How do you obtain funding for 2HJ?</a:t>
            </a:r>
          </a:p>
          <a:p>
            <a:pPr eaLnBrk="1" hangingPunct="1">
              <a:buFont typeface="Arial" pitchFamily="84" charset="0"/>
              <a:buNone/>
            </a:pPr>
            <a:endParaRPr lang="en-US" sz="1600" i="1" smtClean="0">
              <a:solidFill>
                <a:srgbClr val="2F8064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081087"/>
          </a:xfrm>
          <a:solidFill>
            <a:srgbClr val="008000">
              <a:alpha val="54901"/>
            </a:srgbClr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ea typeface="ＭＳ Ｐゴシック" pitchFamily="84" charset="-128"/>
                <a:cs typeface="ＭＳ Ｐゴシック" pitchFamily="84" charset="-128"/>
              </a:rPr>
              <a:t>8. Guest Speaker Interview ~ </a:t>
            </a:r>
            <a:r>
              <a:rPr lang="en-US" sz="3200" i="1" smtClean="0">
                <a:ea typeface="ＭＳ Ｐゴシック" pitchFamily="84" charset="-128"/>
                <a:cs typeface="ＭＳ Ｐゴシック" pitchFamily="84" charset="-128"/>
              </a:rPr>
              <a:t>2nd Harvest Japan</a:t>
            </a:r>
            <a:endParaRPr lang="en-US" sz="3200" smtClean="0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7827" name="Picture 6" descr="2HJ-distributi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057400"/>
            <a:ext cx="4419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logo_to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04158">
            <a:off x="7467600" y="4953000"/>
            <a:ext cx="13684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6463" y="594995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2F8064"/>
                </a:solidFill>
              </a:rPr>
              <a:t>http://www.2hj.org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/>
          </p:cNvSpPr>
          <p:nvPr>
            <p:ph type="body" sz="half" idx="2"/>
          </p:nvPr>
        </p:nvSpPr>
        <p:spPr>
          <a:xfrm>
            <a:off x="468313" y="1341438"/>
            <a:ext cx="3810000" cy="4929187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>
              <a:buFont typeface="Arial" pitchFamily="84" charset="0"/>
              <a:buNone/>
            </a:pPr>
            <a:endParaRPr lang="en-US" sz="1600" smtClean="0">
              <a:solidFill>
                <a:srgbClr val="2F8064"/>
              </a:solidFill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15)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How much does it cost to cover annual expenses?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16)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To what areas of Japan does 2HJ mainly distribute food?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17</a:t>
            </a:r>
            <a:r>
              <a:rPr lang="en-US" sz="160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) 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When did you decide to go to Tohoku? 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18) 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How did you reach survivors? Wasn’t it dangerous?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19) 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is most needed in Tohoku right now?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20) 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kind of food do you provide for people?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21) 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Does 2HJ receive food everyday?</a:t>
            </a:r>
          </a:p>
          <a:p>
            <a:pPr eaLnBrk="1" hangingPunct="1">
              <a:buFont typeface="Arial" pitchFamily="84" charset="0"/>
              <a:buAutoNum type="arabicParenR" startAt="22"/>
            </a:pP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Are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you able to use all of the food that 2HJ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receives?</a:t>
            </a:r>
          </a:p>
          <a:p>
            <a:pPr eaLnBrk="1" hangingPunct="1">
              <a:buFont typeface="Arial" pitchFamily="84" charset="0"/>
              <a:buNone/>
            </a:pPr>
            <a:r>
              <a:rPr lang="en-US" sz="1600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23)  </a:t>
            </a:r>
            <a:r>
              <a:rPr lang="en-US" sz="1600" i="1" smtClean="0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What </a:t>
            </a:r>
            <a:r>
              <a:rPr lang="en-US" sz="1600" i="1">
                <a:solidFill>
                  <a:srgbClr val="2F8064"/>
                </a:solidFill>
                <a:ea typeface="ＭＳ Ｐゴシック" pitchFamily="84" charset="-128"/>
                <a:cs typeface="ＭＳ Ｐゴシック" pitchFamily="84" charset="-128"/>
              </a:rPr>
              <a:t>are your plans for the future of 2HJ?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98525"/>
          </a:xfrm>
          <a:solidFill>
            <a:srgbClr val="008000">
              <a:alpha val="54901"/>
            </a:srgbClr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ea typeface="ＭＳ Ｐゴシック" pitchFamily="84" charset="-128"/>
                <a:cs typeface="ＭＳ Ｐゴシック" pitchFamily="84" charset="-128"/>
              </a:rPr>
              <a:t>8. Guest Speaker Interview ~ </a:t>
            </a:r>
            <a:r>
              <a:rPr lang="en-US" sz="3200" i="1" smtClean="0">
                <a:ea typeface="ＭＳ Ｐゴシック" pitchFamily="84" charset="-128"/>
                <a:cs typeface="ＭＳ Ｐゴシック" pitchFamily="84" charset="-128"/>
              </a:rPr>
              <a:t>2nd Harvest Japan</a:t>
            </a:r>
            <a:endParaRPr lang="en-US" sz="3600" smtClean="0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79875" name="Picture 11" descr="Newsletter_2011_1_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700213"/>
            <a:ext cx="33305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15" descr="Newsletter2011no1E(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59627">
            <a:off x="4187825" y="3948113"/>
            <a:ext cx="317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20713"/>
            <a:ext cx="8229600" cy="979487"/>
          </a:xfrm>
          <a:solidFill>
            <a:srgbClr val="008000">
              <a:alpha val="54901"/>
            </a:srgbClr>
          </a:solidFill>
        </p:spPr>
        <p:txBody>
          <a:bodyPr/>
          <a:lstStyle/>
          <a:p>
            <a:pPr algn="l" eaLnBrk="1" hangingPunct="1"/>
            <a:r>
              <a:rPr lang="en-US" sz="3200" smtClean="0">
                <a:ea typeface="ＭＳ Ｐゴシック" pitchFamily="84" charset="-128"/>
                <a:cs typeface="ＭＳ Ｐゴシック" pitchFamily="84" charset="-128"/>
              </a:rPr>
              <a:t>8. Guest Speaker Interview  ~ </a:t>
            </a:r>
            <a:r>
              <a:rPr lang="en-US" sz="3200" i="1" smtClean="0">
                <a:ea typeface="ＭＳ Ｐゴシック" pitchFamily="84" charset="-128"/>
                <a:cs typeface="ＭＳ Ｐゴシック" pitchFamily="84" charset="-128"/>
              </a:rPr>
              <a:t>2nd Harvest Japan</a:t>
            </a:r>
            <a:endParaRPr lang="en-US" sz="3600" smtClean="0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86021" name="Picture 5" descr="2HJ-PackingDay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6200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/>
          </p:cNvSpPr>
          <p:nvPr>
            <p:ph type="body" sz="half" idx="1"/>
          </p:nvPr>
        </p:nvSpPr>
        <p:spPr>
          <a:xfrm>
            <a:off x="684213" y="1844675"/>
            <a:ext cx="3810000" cy="43434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sz="2000" dirty="0" smtClean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lang="en-US" sz="2000" dirty="0" smtClean="0">
                <a:ea typeface="ＭＳ Ｐゴシック" pitchFamily="84" charset="-128"/>
                <a:cs typeface="ＭＳ Ｐゴシック" pitchFamily="84" charset="-128"/>
              </a:rPr>
              <a:t>Facilitates process of finding an interviewee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dirty="0" smtClean="0">
                <a:ea typeface="ＭＳ Ｐゴシック" pitchFamily="84" charset="-128"/>
                <a:cs typeface="ＭＳ Ｐゴシック" pitchFamily="84" charset="-128"/>
              </a:rPr>
              <a:t>Simplifies scheduling &amp; logistics</a:t>
            </a:r>
          </a:p>
          <a:p>
            <a:pPr eaLnBrk="1" hangingPunct="1">
              <a:lnSpc>
                <a:spcPct val="140000"/>
              </a:lnSpc>
              <a:defRPr/>
            </a:pPr>
            <a:r>
              <a:rPr lang="en-US" sz="2000" dirty="0" smtClean="0">
                <a:ea typeface="ＭＳ Ｐゴシック" pitchFamily="84" charset="-128"/>
                <a:cs typeface="ＭＳ Ｐゴシック" pitchFamily="84" charset="-128"/>
              </a:rPr>
              <a:t>Allows for multiple contacts with interviewee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sz="2000" dirty="0" smtClean="0">
                <a:ea typeface="ＭＳ Ｐゴシック" pitchFamily="84" charset="-128"/>
                <a:cs typeface="ＭＳ Ｐゴシック" pitchFamily="84" charset="-128"/>
              </a:rPr>
              <a:t>Reduces impact of time constraints</a:t>
            </a:r>
          </a:p>
        </p:txBody>
      </p:sp>
      <p:sp>
        <p:nvSpPr>
          <p:cNvPr id="83970" name="Rectangle 4"/>
          <p:cNvSpPr>
            <a:spLocks noGrp="1"/>
          </p:cNvSpPr>
          <p:nvPr>
            <p:ph type="body" sz="half" idx="2"/>
          </p:nvPr>
        </p:nvSpPr>
        <p:spPr>
          <a:xfrm>
            <a:off x="4859338" y="2133600"/>
            <a:ext cx="3810000" cy="4343400"/>
          </a:xfrm>
          <a:solidFill>
            <a:srgbClr val="D1F082"/>
          </a:solidFill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800" smtClean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ea typeface="ＭＳ Ｐゴシック" pitchFamily="84" charset="-128"/>
                <a:cs typeface="ＭＳ Ｐゴシック" pitchFamily="84" charset="-128"/>
              </a:rPr>
              <a:t>Facilitates comprehension, clarification &amp; confirmation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ea typeface="ＭＳ Ｐゴシック" pitchFamily="84" charset="-128"/>
                <a:cs typeface="ＭＳ Ｐゴシック" pitchFamily="84" charset="-128"/>
              </a:rPr>
              <a:t>Simplifies communication of detailed information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>
                <a:ea typeface="ＭＳ Ｐゴシック" pitchFamily="84" charset="-128"/>
                <a:cs typeface="ＭＳ Ｐゴシック" pitchFamily="84" charset="-128"/>
              </a:rPr>
              <a:t>Provides transcription of interview</a:t>
            </a:r>
          </a:p>
          <a:p>
            <a:pPr eaLnBrk="1" hangingPunct="1">
              <a:lnSpc>
                <a:spcPct val="130000"/>
              </a:lnSpc>
              <a:buFont typeface="Arial" pitchFamily="84" charset="0"/>
              <a:buNone/>
            </a:pPr>
            <a:r>
              <a:rPr lang="en-US" sz="2000" smtClean="0">
                <a:ea typeface="ＭＳ Ｐゴシック" pitchFamily="84" charset="-128"/>
                <a:cs typeface="ＭＳ Ｐゴシック" pitchFamily="84" charset="-128"/>
              </a:rPr>
              <a:t>      (Students may choose to use a separate email account.)</a:t>
            </a: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609600" y="381000"/>
            <a:ext cx="8153400" cy="1143000"/>
          </a:xfrm>
          <a:prstGeom prst="rect">
            <a:avLst/>
          </a:prstGeom>
          <a:solidFill>
            <a:schemeClr val="accent3">
              <a:lumMod val="75000"/>
              <a:alpha val="54901"/>
            </a:schemeClr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latin typeface="Calibri" charset="0"/>
                <a:ea typeface="ＭＳ Ｐゴシック" charset="-128"/>
                <a:cs typeface="ＭＳ Ｐゴシック" charset="-128"/>
              </a:rPr>
              <a:t>9. E-mail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/>
          </p:cNvSpPr>
          <p:nvPr>
            <p:ph type="body" sz="half" idx="1"/>
          </p:nvPr>
        </p:nvSpPr>
        <p:spPr>
          <a:xfrm>
            <a:off x="4038600" y="1828800"/>
            <a:ext cx="4732338" cy="533400"/>
          </a:xfrm>
        </p:spPr>
        <p:txBody>
          <a:bodyPr/>
          <a:lstStyle/>
          <a:p>
            <a:pPr eaLnBrk="1" hangingPunct="1">
              <a:buFont typeface="Arial" pitchFamily="84" charset="0"/>
              <a:buNone/>
            </a:pPr>
            <a:r>
              <a:rPr lang="en-US" sz="2400">
                <a:ea typeface="ＭＳ Ｐゴシック" pitchFamily="84" charset="-128"/>
                <a:cs typeface="ＭＳ Ｐゴシック" pitchFamily="84" charset="-128"/>
              </a:rPr>
              <a:t>   …on iPad or iPhone or iPod touch</a:t>
            </a:r>
          </a:p>
        </p:txBody>
      </p:sp>
      <p:pic>
        <p:nvPicPr>
          <p:cNvPr id="86019" name="Picture 4" descr="Dragon Dict 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2781300"/>
            <a:ext cx="5551487" cy="2805113"/>
          </a:xfrm>
        </p:spPr>
      </p:pic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3708400" y="5661025"/>
            <a:ext cx="245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Dragon Dictation</a:t>
            </a: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229600" cy="936625"/>
          </a:xfrm>
          <a:solidFill>
            <a:schemeClr val="accent3">
              <a:lumMod val="75000"/>
              <a:alpha val="549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charset="-128"/>
                <a:cs typeface="ＭＳ Ｐゴシック" charset="-128"/>
              </a:rPr>
              <a:t>9. Audio Recording Options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/>
      <p:bldP spid="542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3D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876800" y="1752600"/>
            <a:ext cx="2286000" cy="593725"/>
          </a:xfrm>
        </p:spPr>
        <p:txBody>
          <a:bodyPr/>
          <a:lstStyle/>
          <a:p>
            <a:pPr eaLnBrk="1" hangingPunct="1">
              <a:buFont typeface="Arial" pitchFamily="84" charset="0"/>
              <a:buNone/>
            </a:pPr>
            <a:r>
              <a:rPr lang="en-US" sz="2000">
                <a:ea typeface="ＭＳ Ｐゴシック" pitchFamily="84" charset="-128"/>
                <a:cs typeface="ＭＳ Ｐゴシック" pitchFamily="84" charset="-128"/>
              </a:rPr>
              <a:t>   </a:t>
            </a:r>
            <a:r>
              <a:rPr lang="en-US" sz="2800">
                <a:ea typeface="ＭＳ Ｐゴシック" pitchFamily="84" charset="-128"/>
                <a:cs typeface="ＭＳ Ｐゴシック" pitchFamily="84" charset="-128"/>
              </a:rPr>
              <a:t>…for Android</a:t>
            </a:r>
          </a:p>
        </p:txBody>
      </p:sp>
      <p:pic>
        <p:nvPicPr>
          <p:cNvPr id="88067" name="Picture 4" descr="Dragon Dict 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2781300"/>
            <a:ext cx="4484687" cy="2265363"/>
          </a:xfrm>
        </p:spPr>
      </p:pic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692150"/>
            <a:ext cx="8229600" cy="936625"/>
          </a:xfrm>
          <a:solidFill>
            <a:schemeClr val="accent3">
              <a:lumMod val="75000"/>
              <a:alpha val="549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charset="-128"/>
                <a:cs typeface="ＭＳ Ｐゴシック" charset="-128"/>
              </a:rPr>
              <a:t>9. Audio Recording Options</a:t>
            </a:r>
          </a:p>
        </p:txBody>
      </p:sp>
      <p:pic>
        <p:nvPicPr>
          <p:cNvPr id="88069" name="Picture 6" descr="HbwRl9NfRT3hkefXnZWITVjyjnMNrZEIKspsPJraW7zMRNaup8CNoebdHM_Mkc8qDJA=w7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438400"/>
            <a:ext cx="685800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477000" y="6019800"/>
            <a:ext cx="2070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…coming soon?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 build="p"/>
      <p:bldP spid="522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 descr="Record Skype on mac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2438400"/>
            <a:ext cx="4038600" cy="3505200"/>
          </a:xfrm>
        </p:spPr>
      </p:pic>
      <p:pic>
        <p:nvPicPr>
          <p:cNvPr id="90115" name="Picture 4" descr="vodbur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4648200" y="2209800"/>
            <a:ext cx="4095750" cy="4346575"/>
          </a:xfrm>
        </p:spPr>
      </p:pic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762000" y="180022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181600" y="182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5291138" y="1668463"/>
            <a:ext cx="2709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6" name="Text Box 8"/>
          <p:cNvSpPr txBox="1">
            <a:spLocks noChangeArrowheads="1"/>
          </p:cNvSpPr>
          <p:nvPr/>
        </p:nvSpPr>
        <p:spPr bwMode="auto">
          <a:xfrm>
            <a:off x="685800" y="1828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IMCapture</a:t>
            </a:r>
            <a:r>
              <a:rPr lang="en-US" sz="2000"/>
              <a:t>  for Mac / Windows</a:t>
            </a:r>
            <a:endParaRPr lang="en-US"/>
          </a:p>
        </p:txBody>
      </p:sp>
      <p:sp>
        <p:nvSpPr>
          <p:cNvPr id="56327" name="Text Box 9"/>
          <p:cNvSpPr txBox="1">
            <a:spLocks noChangeArrowheads="1"/>
          </p:cNvSpPr>
          <p:nvPr/>
        </p:nvSpPr>
        <p:spPr bwMode="auto">
          <a:xfrm>
            <a:off x="5181600" y="16764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Vodburner </a:t>
            </a:r>
            <a:r>
              <a:rPr lang="en-US" sz="2000"/>
              <a:t>for Windows</a:t>
            </a:r>
            <a:endParaRPr lang="en-US"/>
          </a:p>
        </p:txBody>
      </p:sp>
      <p:sp>
        <p:nvSpPr>
          <p:cNvPr id="553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04813"/>
            <a:ext cx="8229600" cy="1143000"/>
          </a:xfrm>
          <a:solidFill>
            <a:schemeClr val="tx2">
              <a:lumMod val="40000"/>
              <a:lumOff val="60000"/>
              <a:alpha val="54901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charset="-128"/>
                <a:cs typeface="ＭＳ Ｐゴシック" charset="-128"/>
              </a:rPr>
              <a:t>9. Skype Video Options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1812925" y="6186488"/>
            <a:ext cx="2012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5"/>
              </a:rPr>
              <a:t>Transcribing Interviews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/>
      <p:bldP spid="563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4032250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84" charset="0"/>
              <a:buNone/>
              <a:defRPr/>
            </a:pPr>
            <a:endParaRPr lang="en-US" sz="1800" dirty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Did you agree or disagree with any </a:t>
            </a:r>
          </a:p>
          <a:p>
            <a:pPr eaLnBrk="1" hangingPunct="1">
              <a:lnSpc>
                <a:spcPct val="90000"/>
              </a:lnSpc>
              <a:buFont typeface="Arial" pitchFamily="84" charset="0"/>
              <a:buNone/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	points made by the interviewee?</a:t>
            </a:r>
          </a:p>
          <a:p>
            <a:pPr eaLnBrk="1" hangingPunct="1">
              <a:lnSpc>
                <a:spcPct val="90000"/>
              </a:lnSpc>
              <a:buFont typeface="Arial" pitchFamily="84" charset="0"/>
              <a:buNone/>
              <a:defRPr/>
            </a:pPr>
            <a:endParaRPr lang="en-US" sz="1800" dirty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Could you relate to his/her experiences?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What did you learn about another </a:t>
            </a:r>
          </a:p>
          <a:p>
            <a:pPr eaLnBrk="1" hangingPunct="1">
              <a:lnSpc>
                <a:spcPct val="90000"/>
              </a:lnSpc>
              <a:buFont typeface="Arial" pitchFamily="84" charset="0"/>
              <a:buNone/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	culture?</a:t>
            </a:r>
          </a:p>
          <a:p>
            <a:pPr eaLnBrk="1" hangingPunct="1">
              <a:lnSpc>
                <a:spcPct val="90000"/>
              </a:lnSpc>
              <a:buFont typeface="Arial" pitchFamily="84" charset="0"/>
              <a:buNone/>
              <a:defRPr/>
            </a:pPr>
            <a:endParaRPr lang="en-US" sz="1800" dirty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Did you gain any insights into Japanese culture?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800" dirty="0"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What did you learn from doing the </a:t>
            </a:r>
          </a:p>
          <a:p>
            <a:pPr eaLnBrk="1" hangingPunct="1">
              <a:lnSpc>
                <a:spcPct val="90000"/>
              </a:lnSpc>
              <a:buFont typeface="Arial" pitchFamily="84" charset="0"/>
              <a:buNone/>
              <a:defRPr/>
            </a:pPr>
            <a:r>
              <a:rPr lang="en-US" sz="1800" dirty="0">
                <a:ea typeface="ＭＳ Ｐゴシック" pitchFamily="84" charset="-128"/>
                <a:cs typeface="ＭＳ Ｐゴシック" pitchFamily="84" charset="-128"/>
              </a:rPr>
              <a:t>	interview?</a:t>
            </a:r>
          </a:p>
        </p:txBody>
      </p:sp>
      <p:sp>
        <p:nvSpPr>
          <p:cNvPr id="61442" name="Rectangle 4"/>
          <p:cNvSpPr>
            <a:spLocks noGrp="1"/>
          </p:cNvSpPr>
          <p:nvPr>
            <p:ph type="body" sz="half" idx="2"/>
          </p:nvPr>
        </p:nvSpPr>
        <p:spPr>
          <a:xfrm rot="538508">
            <a:off x="4694238" y="1800225"/>
            <a:ext cx="3741737" cy="4751388"/>
          </a:xfrm>
          <a:blipFill>
            <a:blip r:embed="rId3" cstate="print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   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“I was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very surprised to know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about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college students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in Canada. In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Japan,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most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people go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 to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college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before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getting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jobs, and colleges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in Japan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are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places to prepare for going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out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Into society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. However, in Canada,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the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half of Canadian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work before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going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to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colleges,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and the </a:t>
            </a:r>
            <a:r>
              <a:rPr lang="en-US" sz="1800" i="1" dirty="0">
                <a:ea typeface="ＭＳ Ｐゴシック" charset="-128"/>
                <a:cs typeface="ＭＳ Ｐゴシック" charset="-128"/>
              </a:rPr>
              <a:t>other half go </a:t>
            </a: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to</a:t>
            </a:r>
          </a:p>
          <a:p>
            <a:pPr marL="438912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1800" i="1" dirty="0" smtClean="0">
                <a:ea typeface="ＭＳ Ｐゴシック" charset="-128"/>
                <a:cs typeface="ＭＳ Ｐゴシック" charset="-128"/>
              </a:rPr>
              <a:t>colleges directly.”</a:t>
            </a:r>
            <a:endParaRPr lang="en-US" sz="1800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chemeClr val="accent1">
              <a:lumMod val="75000"/>
              <a:alpha val="58038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a typeface="ＭＳ Ｐゴシック" charset="-128"/>
                <a:cs typeface="ＭＳ Ｐゴシック" charset="-128"/>
              </a:rPr>
              <a:t>10. </a:t>
            </a:r>
            <a:r>
              <a:rPr lang="en-US" sz="4000" dirty="0" smtClean="0">
                <a:solidFill>
                  <a:schemeClr val="bg2">
                    <a:lumMod val="90000"/>
                  </a:schemeClr>
                </a:solidFill>
                <a:ea typeface="ＭＳ Ｐゴシック" charset="-128"/>
                <a:cs typeface="ＭＳ Ｐゴシック" charset="-128"/>
              </a:rPr>
              <a:t>Questions for Reflection</a:t>
            </a:r>
            <a:r>
              <a:rPr lang="en-US" sz="36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endParaRPr lang="en-US" sz="36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1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1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543800" cy="1752600"/>
          </a:xfrm>
        </p:spPr>
        <p:txBody>
          <a:bodyPr/>
          <a:lstStyle/>
          <a:p>
            <a:pPr eaLnBrk="1" hangingPunct="1"/>
            <a:endParaRPr lang="en-US" sz="2800">
              <a:solidFill>
                <a:srgbClr val="0070C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9458" name="Title 3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5334000"/>
          </a:xfrm>
          <a:solidFill>
            <a:srgbClr val="00B050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l" eaLnBrk="1" hangingPunct="1"/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chemeClr val="bg1"/>
                </a:solidFill>
                <a:ea typeface="ＭＳ Ｐゴシック" pitchFamily="84" charset="-128"/>
                <a:cs typeface="ＭＳ Ｐゴシック" pitchFamily="84" charset="-128"/>
              </a:rPr>
              <a:t>6)</a:t>
            </a: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    Ethnographic Interview</a:t>
            </a:r>
            <a:r>
              <a:rPr lang="en-US" sz="4000" b="1" u="sng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 </a:t>
            </a:r>
            <a:br>
              <a:rPr lang="en-US" sz="4000" b="1" u="sng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       Questions</a:t>
            </a:r>
            <a:r>
              <a:rPr lang="en-US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7)    Role Playing Questions</a:t>
            </a: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>	</a:t>
            </a:r>
            <a:r>
              <a:rPr lang="en-US" sz="4000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	</a:t>
            </a:r>
            <a:br>
              <a:rPr lang="en-US" sz="4000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8)    Guest Speaker Interviews</a:t>
            </a:r>
            <a:b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9)    Options for Interviews:</a:t>
            </a:r>
            <a:b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        Audio, Skype and Email </a:t>
            </a:r>
            <a:b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>10)  Questions for Reflection</a:t>
            </a:r>
            <a:r>
              <a:rPr lang="en-US" sz="4000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solidFill>
                  <a:srgbClr val="F2F2F2"/>
                </a:solidFill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b="1" smtClean="0">
                <a:ea typeface="ＭＳ Ｐゴシック" pitchFamily="84" charset="-128"/>
                <a:cs typeface="ＭＳ Ｐゴシック" pitchFamily="84" charset="-128"/>
              </a:rPr>
              <a:t>			</a:t>
            </a: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en-US" sz="4000" smtClean="0">
                <a:ea typeface="ＭＳ Ｐゴシック" pitchFamily="84" charset="-128"/>
                <a:cs typeface="ＭＳ Ｐゴシック" pitchFamily="84" charset="-128"/>
              </a:rPr>
            </a:br>
            <a:endParaRPr lang="en-US" sz="4000" smtClean="0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AF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6800"/>
          </a:xfrm>
          <a:solidFill>
            <a:srgbClr val="2AA24F">
              <a:alpha val="61960"/>
            </a:srgbClr>
          </a:solidFill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1. Learner Profile</a:t>
            </a:r>
          </a:p>
        </p:txBody>
      </p:sp>
      <p:pic>
        <p:nvPicPr>
          <p:cNvPr id="21507" name="Picture 1029" descr="LP 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1773238"/>
            <a:ext cx="2714625" cy="4525962"/>
          </a:xfrm>
          <a:solidFill>
            <a:srgbClr val="FFFF99"/>
          </a:solidFill>
        </p:spPr>
      </p:pic>
      <p:pic>
        <p:nvPicPr>
          <p:cNvPr id="21508" name="Picture 1030" descr="LP p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92725" y="1773238"/>
            <a:ext cx="2773363" cy="4525962"/>
          </a:xfrm>
        </p:spPr>
      </p:pic>
      <p:sp>
        <p:nvSpPr>
          <p:cNvPr id="21509" name="Text Box 1031"/>
          <p:cNvSpPr txBox="1">
            <a:spLocks noChangeArrowheads="1"/>
          </p:cNvSpPr>
          <p:nvPr/>
        </p:nvSpPr>
        <p:spPr bwMode="auto">
          <a:xfrm>
            <a:off x="914400" y="16002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43363" cy="4968875"/>
          </a:xfrm>
          <a:solidFill>
            <a:srgbClr val="9DD8DB"/>
          </a:solidFill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en-US" sz="9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</a:t>
            </a:r>
            <a:endParaRPr lang="en-US" sz="900" dirty="0" smtClean="0">
              <a:solidFill>
                <a:schemeClr val="bg2">
                  <a:lumMod val="1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sz="9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1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) 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Where is your hometown? </a:t>
            </a:r>
            <a:endParaRPr lang="en-US" sz="1800" i="1" dirty="0" smtClean="0">
              <a:solidFill>
                <a:schemeClr val="bg2">
                  <a:lumMod val="1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2)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Where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do you live now?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3) 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How long have you lived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in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      Japan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4)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Can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you speak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Japanese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      fluently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5)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What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other language(s) can </a:t>
            </a:r>
            <a:endParaRPr lang="en-US" sz="1800" i="1" dirty="0" smtClean="0">
              <a:solidFill>
                <a:schemeClr val="bg2">
                  <a:lumMod val="1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      you speak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6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) 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What subjects did you major </a:t>
            </a:r>
            <a:endParaRPr lang="en-US" sz="1800" i="1" dirty="0" smtClean="0">
              <a:solidFill>
                <a:schemeClr val="bg2">
                  <a:lumMod val="10000"/>
                </a:schemeClr>
              </a:solidFill>
              <a:ea typeface="ＭＳ Ｐゴシック" charset="-128"/>
              <a:cs typeface="ＭＳ Ｐゴシック" charset="-128"/>
            </a:endParaRP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      in at university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7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) 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Why did you decide to </a:t>
            </a: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become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      an  English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teacher?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8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) 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Which </a:t>
            </a:r>
            <a:r>
              <a:rPr lang="en-US" sz="1600" i="1" dirty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countries have you visited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?</a:t>
            </a:r>
          </a:p>
          <a:p>
            <a:pPr marL="609600" indent="-609600" eaLnBrk="1" hangingPunct="1">
              <a:buFont typeface="Arial" charset="0"/>
              <a:buNone/>
              <a:defRPr/>
            </a:pP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  <a:ea typeface="ＭＳ Ｐゴシック" charset="-128"/>
                <a:cs typeface="ＭＳ Ｐゴシック" charset="-128"/>
              </a:rPr>
              <a:t>  9)  Can I send you email if I have a question?</a:t>
            </a:r>
            <a:endParaRPr lang="en-US" sz="1600" i="1" dirty="0">
              <a:solidFill>
                <a:schemeClr val="bg2">
                  <a:lumMod val="10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F6862A">
              <a:alpha val="74902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2. Teacher Interview</a:t>
            </a:r>
          </a:p>
        </p:txBody>
      </p:sp>
      <p:pic>
        <p:nvPicPr>
          <p:cNvPr id="23555" name="Picture 6" descr="DSC014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24300" y="2060575"/>
            <a:ext cx="4794250" cy="3036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1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Peer Int I  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773238"/>
            <a:ext cx="2805112" cy="4114800"/>
          </a:xfrm>
        </p:spPr>
      </p:pic>
      <p:pic>
        <p:nvPicPr>
          <p:cNvPr id="25603" name="Picture 4" descr="Peer Int I  p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8590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  <a:solidFill>
            <a:srgbClr val="339966">
              <a:alpha val="76862"/>
            </a:srgb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3. Peer Interviews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6D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8229600" cy="1008063"/>
          </a:xfrm>
          <a:solidFill>
            <a:srgbClr val="0000FF">
              <a:alpha val="54509"/>
            </a:srgbClr>
          </a:solidFill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4. Interview Planning Questionnaire</a:t>
            </a:r>
          </a:p>
        </p:txBody>
      </p:sp>
      <p:graphicFrame>
        <p:nvGraphicFramePr>
          <p:cNvPr id="65539" name="Object 1027"/>
          <p:cNvGraphicFramePr>
            <a:graphicFrameLocks noChangeAspect="1"/>
          </p:cNvGraphicFramePr>
          <p:nvPr/>
        </p:nvGraphicFramePr>
        <p:xfrm>
          <a:off x="3276600" y="1752600"/>
          <a:ext cx="3676650" cy="4572000"/>
        </p:xfrm>
        <a:graphic>
          <a:graphicData uri="http://schemas.openxmlformats.org/presentationml/2006/ole">
            <p:oleObj spid="_x0000_s65539" name="Document" r:id="rId4" imgW="4686300" imgH="75819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D1F3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7"/>
          <p:cNvSpPr>
            <a:spLocks noGrp="1" noChangeArrowheads="1"/>
          </p:cNvSpPr>
          <p:nvPr>
            <p:ph type="title"/>
          </p:nvPr>
        </p:nvSpPr>
        <p:spPr>
          <a:solidFill>
            <a:srgbClr val="339966">
              <a:alpha val="54509"/>
            </a:srgbClr>
          </a:solidFill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5. Interview Sign-up Sheet</a:t>
            </a: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5029200" y="1752600"/>
          <a:ext cx="2717800" cy="4681538"/>
        </p:xfrm>
        <a:graphic>
          <a:graphicData uri="http://schemas.openxmlformats.org/presentationml/2006/ole">
            <p:oleObj spid="_x0000_s6149" name="Document" r:id="rId4" imgW="5422900" imgH="8559800" progId="Word.Document.8">
              <p:embed/>
            </p:oleObj>
          </a:graphicData>
        </a:graphic>
      </p:graphicFrame>
      <p:pic>
        <p:nvPicPr>
          <p:cNvPr id="14" name="Content Placeholder 13" descr="Planning clip art.jpg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 rot="21381125">
            <a:off x="1828800" y="3048000"/>
            <a:ext cx="1743075" cy="2590800"/>
          </a:xfr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AF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 descr="Ethnographic Questions 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700213"/>
            <a:ext cx="3079750" cy="4114800"/>
          </a:xfrm>
          <a:solidFill>
            <a:srgbClr val="99CC00"/>
          </a:solidFill>
        </p:spPr>
      </p:pic>
      <p:pic>
        <p:nvPicPr>
          <p:cNvPr id="69635" name="Picture 4" descr="Ethnographic Questions p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1700213"/>
            <a:ext cx="2711450" cy="41148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</p:spPr>
      </p:pic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2AA24F">
              <a:alpha val="54117"/>
            </a:srgbClr>
          </a:solidFill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6. Ethnographic Interview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008063"/>
          </a:xfrm>
          <a:solidFill>
            <a:srgbClr val="0000FF">
              <a:alpha val="54509"/>
            </a:srgbClr>
          </a:solidFill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84" charset="-128"/>
                <a:cs typeface="ＭＳ Ｐゴシック" pitchFamily="84" charset="-128"/>
              </a:rPr>
              <a:t>7. Role Playing Questions</a:t>
            </a:r>
          </a:p>
        </p:txBody>
      </p:sp>
      <p:pic>
        <p:nvPicPr>
          <p:cNvPr id="27651" name="Picture 2" descr="DSC014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6172200" cy="3452813"/>
          </a:xfrm>
          <a:prstGeom prst="rect">
            <a:avLst/>
          </a:prstGeom>
          <a:noFill/>
          <a:ln w="19050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2004:Templates:Presentations:Designs:Writing Table</Template>
  <TotalTime>1728</TotalTime>
  <Words>616</Words>
  <Application>Microsoft Office PowerPoint</Application>
  <PresentationFormat>On-screen Show (4:3)</PresentationFormat>
  <Paragraphs>115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ＭＳ Ｐゴシック</vt:lpstr>
      <vt:lpstr>Calibri</vt:lpstr>
      <vt:lpstr>MS Mincho</vt:lpstr>
      <vt:lpstr>Office Theme</vt:lpstr>
      <vt:lpstr>Microsoft Word Document</vt:lpstr>
      <vt:lpstr>      In the Classroom            </vt:lpstr>
      <vt:lpstr>                       6)    Ethnographic Interview         Questions 7)    Role Playing Questions   8)    Guest Speaker Interviews 9)    Options for Interviews:         Audio, Skype and Email  10)  Questions for Reflection                          </vt:lpstr>
      <vt:lpstr>1. Learner Profile</vt:lpstr>
      <vt:lpstr>2. Teacher Interview</vt:lpstr>
      <vt:lpstr>3. Peer Interviews</vt:lpstr>
      <vt:lpstr>4. Interview Planning Questionnaire</vt:lpstr>
      <vt:lpstr>5. Interview Sign-up Sheet</vt:lpstr>
      <vt:lpstr>6. Ethnographic Interview Questions</vt:lpstr>
      <vt:lpstr>7. Role Playing Questions</vt:lpstr>
      <vt:lpstr>8. Guest Speaker Interviews</vt:lpstr>
      <vt:lpstr>8. Guest Speaker Interview with Dr. Rumi Ida,      Project Coordinator for 2nd Harvest Japan</vt:lpstr>
      <vt:lpstr>8. Guest Speaker Interview ~ 2nd Harvest Japan</vt:lpstr>
      <vt:lpstr>8. Guest Speaker Interview ~ 2nd Harvest Japan</vt:lpstr>
      <vt:lpstr>8. Guest Speaker Interview  ~ 2nd Harvest Japan</vt:lpstr>
      <vt:lpstr>PowerPoint Presentation</vt:lpstr>
      <vt:lpstr>9. Audio Recording Options</vt:lpstr>
      <vt:lpstr>9. Audio Recording Options</vt:lpstr>
      <vt:lpstr>9. Skype Video Options</vt:lpstr>
      <vt:lpstr> 10. Questions for Reflection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Seeding Change:  The Student Interview Project</dc:title>
  <dc:creator>User</dc:creator>
  <cp:lastModifiedBy>Deborah Bollinger</cp:lastModifiedBy>
  <cp:revision>259</cp:revision>
  <dcterms:created xsi:type="dcterms:W3CDTF">2011-11-07T00:22:31Z</dcterms:created>
  <dcterms:modified xsi:type="dcterms:W3CDTF">2012-04-10T23:08:09Z</dcterms:modified>
</cp:coreProperties>
</file>