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9" r:id="rId2"/>
    <p:sldId id="258" r:id="rId3"/>
    <p:sldId id="263" r:id="rId4"/>
    <p:sldId id="310" r:id="rId5"/>
    <p:sldId id="295" r:id="rId6"/>
    <p:sldId id="324" r:id="rId7"/>
    <p:sldId id="320" r:id="rId8"/>
    <p:sldId id="312" r:id="rId9"/>
    <p:sldId id="319" r:id="rId10"/>
    <p:sldId id="280" r:id="rId11"/>
    <p:sldId id="303" r:id="rId12"/>
    <p:sldId id="313" r:id="rId13"/>
    <p:sldId id="314" r:id="rId14"/>
    <p:sldId id="316" r:id="rId15"/>
    <p:sldId id="308" r:id="rId16"/>
    <p:sldId id="307" r:id="rId17"/>
    <p:sldId id="322" r:id="rId18"/>
    <p:sldId id="306" r:id="rId19"/>
    <p:sldId id="309"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A24F"/>
    <a:srgbClr val="CAF2D6"/>
    <a:srgbClr val="D1F3DC"/>
    <a:srgbClr val="BCEECB"/>
    <a:srgbClr val="339966"/>
    <a:srgbClr val="48C854"/>
    <a:srgbClr val="9DD8DB"/>
    <a:srgbClr val="85DFA1"/>
    <a:srgbClr val="67D78A"/>
    <a:srgbClr val="2F9D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2" autoAdjust="0"/>
    <p:restoredTop sz="94689" autoAdjust="0"/>
  </p:normalViewPr>
  <p:slideViewPr>
    <p:cSldViewPr>
      <p:cViewPr varScale="1">
        <p:scale>
          <a:sx n="54" d="100"/>
          <a:sy n="54" d="100"/>
        </p:scale>
        <p:origin x="-96"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1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335CAB4-BE73-4C17-8B08-BFC0C76F92E8}" type="datetimeFigureOut">
              <a:rPr lang="en-US"/>
              <a:pPr>
                <a:defRPr/>
              </a:pPr>
              <a:t>4/9/2012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7BE1DB5-1E05-4A28-9483-FF39569B540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p:cNvSpPr>
            <a:spLocks noGrp="1" noRot="1" noChangeAspect="1"/>
          </p:cNvSpPr>
          <p:nvPr>
            <p:ph type="sldImg"/>
          </p:nvPr>
        </p:nvSpPr>
        <p:spPr bwMode="auto">
          <a:noFill/>
          <a:ln>
            <a:solidFill>
              <a:srgbClr val="000000"/>
            </a:solidFill>
            <a:miter lim="800000"/>
            <a:headEnd/>
            <a:tailEnd/>
          </a:ln>
        </p:spPr>
      </p:sp>
      <p:sp>
        <p:nvSpPr>
          <p:cNvPr id="1843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Sev tasks in this section involve various handouts and worksheets &gt; copies avail. or can req via email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E02AD3-0F6D-4DD2-A33D-E43156C4670A}" type="slidenum">
              <a:rPr lang="en-US">
                <a:ea typeface="ＭＳ Ｐゴシック" pitchFamily="-28" charset="-128"/>
                <a:cs typeface="ＭＳ Ｐゴシック" pitchFamily="-28" charset="-128"/>
              </a:rPr>
              <a:pPr fontAlgn="base">
                <a:spcBef>
                  <a:spcPct val="0"/>
                </a:spcBef>
                <a:spcAft>
                  <a:spcPct val="0"/>
                </a:spcAft>
                <a:defRPr/>
              </a:pPr>
              <a:t>10</a:t>
            </a:fld>
            <a:endParaRPr lang="en-US" dirty="0">
              <a:ea typeface="ＭＳ Ｐゴシック" pitchFamily="-28" charset="-128"/>
              <a:cs typeface="ＭＳ Ｐゴシック" pitchFamily="-28" charset="-128"/>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cs typeface="ＭＳ Ｐゴシック" pitchFamily="84" charset="-128"/>
              </a:rPr>
              <a:t>A final step in preparation for doing the int proj is to int a guest spkr in class. Currently in the process of arranging for a gst spkr from 2HJ… info and video on website, CNN, arts. and newsletters (circ. Info).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6802"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After reading and discussing info abt the org and watching a couple of videos online, ss wrote int Qs. We’ll role play some of the Qs in class. Then during the int., ea st will ask the gst spkr their Q. Ss will also have a chance to ask f/u Qs after the int.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8850"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After reading and discussing info abt the org and watching a couple of videos online, ss wrote int Qs. We’ll role play some of the Qs in class. Then during the int., ea st will ask the gst spkr their Q. Ss will also have a chance to ask f/u Qs after the int.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80898"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After reading and discussing info abt the org and watching a couple of videos online, ss wrote int Qs. We’ll role play some of the Qs in class. Then during the int., ea st will ask the gst spkr their Q. Ss will also have a chance to ask f/u Qs after the int.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82946"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After reading and discussing info abt the org and watching a couple of videos online, ss wrote int Qs. We’ll role play some of the Qs in class. Then during the int., ea st will ask the gst spkr their Q. Ss will also have a chance to ask f/u Qs after the int.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84994"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Init, I discouraged ss from doing ints. via email, but there are certain/some benefits. Using email… Here’s an excerpt from an int that a st did last semester. There were 27 email exchanges b/w the two. In reading over the pages of text, it seemed clear that, had they done the int in person, it would have taken a couple of hours to cover all the info. That’s 5 to 10 times longer than most ss spend doing their ints. As w/ Skype, allows for ongoing comm after the int.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87042"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The newest app of DD makes it simple to make an audio recording on iPad or iPhone and automatically generate a transcript of the conversation.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89090"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The newest app of DD makes it simple to make an audio recording on iPad or iPhone and automatically generate a transcript of the conversation.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38"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Skype provides a very easy option for ss to int a NES via Int for free, and software apps allow them to record their ints. Skype also offers the poss of on going comm following the int.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6"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Following the int., ss reflect on their experience doing the proj. through journal writing.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2"/>
          <p:cNvSpPr>
            <a:spLocks noGrp="1" noRot="1" noChangeAspect="1"/>
          </p:cNvSpPr>
          <p:nvPr>
            <p:ph type="sldImg"/>
          </p:nvPr>
        </p:nvSpPr>
        <p:spPr bwMode="auto">
          <a:noFill/>
          <a:ln>
            <a:solidFill>
              <a:srgbClr val="000000"/>
            </a:solidFill>
            <a:miter lim="800000"/>
            <a:headEnd/>
            <a:tailEnd/>
          </a:ln>
        </p:spPr>
      </p:sp>
      <p:sp>
        <p:nvSpPr>
          <p:cNvPr id="2048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Purpose of the tasks is to provide scaffolding to build ss’ confidence and provide opps to practice doing interviews in a structured environment. There are various int format for doing the int. Following the interview project, ss reflect on their experiences.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3F6E7-DCBC-4B33-B3B9-02E1AED1495C}" type="slidenum">
              <a:rPr lang="en-US">
                <a:ea typeface="ＭＳ Ｐゴシック" pitchFamily="-28" charset="-128"/>
                <a:cs typeface="ＭＳ Ｐゴシック" pitchFamily="-28" charset="-128"/>
              </a:rPr>
              <a:pPr fontAlgn="base">
                <a:spcBef>
                  <a:spcPct val="0"/>
                </a:spcBef>
                <a:spcAft>
                  <a:spcPct val="0"/>
                </a:spcAft>
                <a:defRPr/>
              </a:pPr>
              <a:t>3</a:t>
            </a:fld>
            <a:endParaRPr lang="en-US" dirty="0">
              <a:ea typeface="ＭＳ Ｐゴシック" pitchFamily="-28" charset="-128"/>
              <a:cs typeface="ＭＳ Ｐゴシック" pitchFamily="-28" charset="-128"/>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cs typeface="ＭＳ Ｐゴシック" pitchFamily="84" charset="-128"/>
              </a:rPr>
              <a:t>On the 1</a:t>
            </a:r>
            <a:r>
              <a:rPr lang="en-US" baseline="30000" smtClean="0">
                <a:ea typeface="ＭＳ Ｐゴシック" pitchFamily="84" charset="-128"/>
                <a:cs typeface="ＭＳ Ｐゴシック" pitchFamily="84" charset="-128"/>
              </a:rPr>
              <a:t>st</a:t>
            </a:r>
            <a:r>
              <a:rPr lang="en-US" smtClean="0">
                <a:ea typeface="ＭＳ Ｐゴシック" pitchFamily="84" charset="-128"/>
                <a:cs typeface="ＭＳ Ｐゴシック" pitchFamily="84" charset="-128"/>
              </a:rPr>
              <a:t> day of class,… and they write 2 Qs to ask me.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78"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In the 2</a:t>
            </a:r>
            <a:r>
              <a:rPr lang="en-US" baseline="30000" smtClean="0">
                <a:ea typeface="ＭＳ Ｐゴシック" pitchFamily="84" charset="-128"/>
                <a:cs typeface="ＭＳ Ｐゴシック" pitchFamily="84" charset="-128"/>
              </a:rPr>
              <a:t>nd</a:t>
            </a:r>
            <a:r>
              <a:rPr lang="en-US" smtClean="0">
                <a:ea typeface="ＭＳ Ｐゴシック" pitchFamily="84" charset="-128"/>
                <a:cs typeface="ＭＳ Ｐゴシック" pitchFamily="84" charset="-128"/>
              </a:rPr>
              <a:t> or 3</a:t>
            </a:r>
            <a:r>
              <a:rPr lang="en-US" baseline="30000" smtClean="0">
                <a:ea typeface="ＭＳ Ｐゴシック" pitchFamily="84" charset="-128"/>
                <a:cs typeface="ＭＳ Ｐゴシック" pitchFamily="84" charset="-128"/>
              </a:rPr>
              <a:t>rd</a:t>
            </a:r>
            <a:r>
              <a:rPr lang="en-US" smtClean="0">
                <a:ea typeface="ＭＳ Ｐゴシック" pitchFamily="84" charset="-128"/>
                <a:cs typeface="ＭＳ Ｐゴシック" pitchFamily="84" charset="-128"/>
              </a:rPr>
              <a:t> class, I give ss a list of their Qs and we do their 1</a:t>
            </a:r>
            <a:r>
              <a:rPr lang="en-US" baseline="30000" smtClean="0">
                <a:ea typeface="ＭＳ Ｐゴシック" pitchFamily="84" charset="-128"/>
                <a:cs typeface="ＭＳ Ｐゴシック" pitchFamily="84" charset="-128"/>
              </a:rPr>
              <a:t>st</a:t>
            </a:r>
            <a:r>
              <a:rPr lang="en-US" smtClean="0">
                <a:ea typeface="ＭＳ Ｐゴシック" pitchFamily="84" charset="-128"/>
                <a:cs typeface="ＭＳ Ｐゴシック" pitchFamily="84" charset="-128"/>
              </a:rPr>
              <a:t> in w/ a NES. Using a slideshow also provides a kind of sample demo of the PPt pres they’ll be doing about their interview project.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6626"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Also in 1</a:t>
            </a:r>
            <a:r>
              <a:rPr lang="en-US" baseline="30000" smtClean="0">
                <a:ea typeface="ＭＳ Ｐゴシック" pitchFamily="84" charset="-128"/>
                <a:cs typeface="ＭＳ Ｐゴシック" pitchFamily="84" charset="-128"/>
              </a:rPr>
              <a:t>st</a:t>
            </a:r>
            <a:r>
              <a:rPr lang="en-US" smtClean="0">
                <a:ea typeface="ＭＳ Ｐゴシック" pitchFamily="84" charset="-128"/>
                <a:cs typeface="ＭＳ Ｐゴシック" pitchFamily="84" charset="-128"/>
              </a:rPr>
              <a:t> or 2</a:t>
            </a:r>
            <a:r>
              <a:rPr lang="en-US" baseline="30000" smtClean="0">
                <a:ea typeface="ＭＳ Ｐゴシック" pitchFamily="84" charset="-128"/>
                <a:cs typeface="ＭＳ Ｐゴシック" pitchFamily="84" charset="-128"/>
              </a:rPr>
              <a:t>nd</a:t>
            </a:r>
            <a:r>
              <a:rPr lang="en-US" smtClean="0">
                <a:ea typeface="ＭＳ Ｐゴシック" pitchFamily="84" charset="-128"/>
                <a:cs typeface="ＭＳ Ｐゴシック" pitchFamily="84" charset="-128"/>
              </a:rPr>
              <a:t> class, ss do peer ints about their classmates’ exps. abroad. First, in grps of 3 or 4, ss make a list of all the countries the membs in their grp have visited. Then they do two peer ints to learn more.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6562"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A week after introducing the int proj to ss, they receive an int planning Q and are asked to complete it in 2 wks. They decide whether they’ll work w/ a partner, who they will int, when and where to do the int, what format to use. The form also makes it easy for them to ask any Qs they may have abt doing the int. and has proved valuable in trouble shooting.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8610"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A week after introducing the int proj to ss, they receive an int planning Q and are asked to complete it in 2 wks. They decide whether they’ll work w/ a partner, who they will int, when and where to do the int, what format to use. The form also makes it easy for them to ask any Qs they may have abt doing the int. and has proved valuable in trouble shooting.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0658"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When ss have selected an interviewee, they and their partner create the Qs they’ll use for the int. This list of ethno int Qs provides a template for them to draw from, adapting Qs to fit the context of their int. and adding other Qs of their own. After selecting the Qs for their ints, ss do a role play, taking turns playing the role of their interviewee w/ their partner doing the int. Ss can also use their int Qs to do more in-depth peer ints.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8674"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A week after introducing the int proj to ss, they receive an int planning Q and are asked to complete it in 2 wks. They decide whether they’ll work w/ a partner, who they will int, when and where to do the int, what format to use. The form also makes it easy for them to ask any Qs they may have abt doing the int. and has proved valuable in trouble shooting.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87397F1-D584-4890-A477-92E7A2D4F682}" type="datetimeFigureOut">
              <a:rPr lang="en-US"/>
              <a:pPr>
                <a:defRPr/>
              </a:pPr>
              <a:t>4/9/2012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8D3C2F-CAD7-45FD-AFE7-C43DC105EE3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E8A3D5-3FD1-40C2-A1F9-404051FB975D}" type="datetimeFigureOut">
              <a:rPr lang="en-US"/>
              <a:pPr>
                <a:defRPr/>
              </a:pPr>
              <a:t>4/9/2012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41D789-8A54-4522-874A-6C5480AAF0C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88252D-1E5C-4FD2-8B39-C23B983CB165}" type="datetimeFigureOut">
              <a:rPr lang="en-US"/>
              <a:pPr>
                <a:defRPr/>
              </a:pPr>
              <a:t>4/9/2012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B3748E-EE9E-4E27-9BD8-7E8368CE499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2E6CA31-6A73-49FF-B6E5-591DDAAE25E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103F674-BDF6-4ABB-9F93-10B4C00846CB}" type="datetimeFigureOut">
              <a:rPr lang="en-US"/>
              <a:pPr>
                <a:defRPr/>
              </a:pPr>
              <a:t>4/9/2012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D136FD-87A0-449B-9572-03907705E5B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3FBA32F-4497-4D35-BC22-71050B27F204}" type="datetimeFigureOut">
              <a:rPr lang="en-US"/>
              <a:pPr>
                <a:defRPr/>
              </a:pPr>
              <a:t>4/9/2012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50F078-54A0-42FD-8CC2-DE33D4E2469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2348A6-9C71-4F93-91BC-731EF5C5BB4E}" type="datetimeFigureOut">
              <a:rPr lang="en-US"/>
              <a:pPr>
                <a:defRPr/>
              </a:pPr>
              <a:t>4/9/2012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8F03C9-5DBE-4A86-91E6-19AE700D49D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930B4D1-EB63-44A7-8CF3-6002E5A1AFB1}" type="datetimeFigureOut">
              <a:rPr lang="en-US"/>
              <a:pPr>
                <a:defRPr/>
              </a:pPr>
              <a:t>4/9/2012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E8B991-A3DD-4AC0-BC6F-E372B641670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831160-CBD4-4484-BF74-1A5CF80594CD}" type="datetimeFigureOut">
              <a:rPr lang="en-US"/>
              <a:pPr>
                <a:defRPr/>
              </a:pPr>
              <a:t>4/9/2012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6FC5B7-D66F-410A-90D0-1EEEF55FECC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B30F45-0EDE-46DF-8D31-6218873EEC2E}" type="datetimeFigureOut">
              <a:rPr lang="en-US"/>
              <a:pPr>
                <a:defRPr/>
              </a:pPr>
              <a:t>4/9/2012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7A1BC65-3329-47A3-A81E-0DF87F9134C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2FE7967-A978-46D8-ADA2-7721D5B34BB1}" type="datetimeFigureOut">
              <a:rPr lang="en-US"/>
              <a:pPr>
                <a:defRPr/>
              </a:pPr>
              <a:t>4/9/2012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777EA6B-12E3-4759-86BE-119DE07F2B9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1743FE-AEFF-43C5-A560-051B1903CC0A}" type="datetimeFigureOut">
              <a:rPr lang="en-US"/>
              <a:pPr>
                <a:defRPr/>
              </a:pPr>
              <a:t>4/9/2012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BB388A-A1EC-4EBC-A306-8CA7805D4BE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2E75ED-E251-495D-AF58-D70DC2F25A76}" type="datetimeFigureOut">
              <a:rPr lang="en-US"/>
              <a:pPr>
                <a:defRPr/>
              </a:pPr>
              <a:t>4/9/2012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EB8E07-71A3-48C4-9A13-8C67912C0E8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65C559-8D6F-42DA-A4B9-B358EA3E4DAF}" type="datetimeFigureOut">
              <a:rPr lang="en-US"/>
              <a:pPr>
                <a:defRPr/>
              </a:pPr>
              <a:t>4/9/2012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D7D1D4-1056-44FB-96A4-3DF4C88876E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5F0C10DD-FC7F-4AD4-872A-2874AFA34AE2}" type="datetimeFigureOut">
              <a:rPr lang="en-US"/>
              <a:pPr>
                <a:defRPr/>
              </a:pPr>
              <a:t>4/9/2012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9FD47A3-43AD-498C-8746-3626C78C382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 id="2147483651" r:id="rId13"/>
    <p:sldLayoutId id="2147483650" r:id="rId14"/>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28" charset="-128"/>
          <a:cs typeface="ＭＳ Ｐゴシック" pitchFamily="-28" charset="-128"/>
        </a:defRPr>
      </a:lvl1pPr>
      <a:lvl2pPr algn="ctr" rtl="0" eaLnBrk="0" fontAlgn="base" hangingPunct="0">
        <a:spcBef>
          <a:spcPct val="0"/>
        </a:spcBef>
        <a:spcAft>
          <a:spcPct val="0"/>
        </a:spcAft>
        <a:defRPr sz="4400">
          <a:solidFill>
            <a:schemeClr val="tx1"/>
          </a:solidFill>
          <a:latin typeface="Calibri" pitchFamily="-28" charset="0"/>
          <a:ea typeface="ＭＳ Ｐゴシック" pitchFamily="-28" charset="-128"/>
          <a:cs typeface="ＭＳ Ｐゴシック" pitchFamily="-28" charset="-128"/>
        </a:defRPr>
      </a:lvl2pPr>
      <a:lvl3pPr algn="ctr" rtl="0" eaLnBrk="0" fontAlgn="base" hangingPunct="0">
        <a:spcBef>
          <a:spcPct val="0"/>
        </a:spcBef>
        <a:spcAft>
          <a:spcPct val="0"/>
        </a:spcAft>
        <a:defRPr sz="4400">
          <a:solidFill>
            <a:schemeClr val="tx1"/>
          </a:solidFill>
          <a:latin typeface="Calibri" pitchFamily="-28" charset="0"/>
          <a:ea typeface="ＭＳ Ｐゴシック" pitchFamily="-28" charset="-128"/>
          <a:cs typeface="ＭＳ Ｐゴシック" pitchFamily="-28" charset="-128"/>
        </a:defRPr>
      </a:lvl3pPr>
      <a:lvl4pPr algn="ctr" rtl="0" eaLnBrk="0" fontAlgn="base" hangingPunct="0">
        <a:spcBef>
          <a:spcPct val="0"/>
        </a:spcBef>
        <a:spcAft>
          <a:spcPct val="0"/>
        </a:spcAft>
        <a:defRPr sz="4400">
          <a:solidFill>
            <a:schemeClr val="tx1"/>
          </a:solidFill>
          <a:latin typeface="Calibri" pitchFamily="-28" charset="0"/>
          <a:ea typeface="ＭＳ Ｐゴシック" pitchFamily="-28" charset="-128"/>
          <a:cs typeface="ＭＳ Ｐゴシック" pitchFamily="-28" charset="-128"/>
        </a:defRPr>
      </a:lvl4pPr>
      <a:lvl5pPr algn="ctr" rtl="0" eaLnBrk="0" fontAlgn="base" hangingPunct="0">
        <a:spcBef>
          <a:spcPct val="0"/>
        </a:spcBef>
        <a:spcAft>
          <a:spcPct val="0"/>
        </a:spcAft>
        <a:defRPr sz="4400">
          <a:solidFill>
            <a:schemeClr val="tx1"/>
          </a:solidFill>
          <a:latin typeface="Calibri" pitchFamily="-28"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Calibri" pitchFamily="-28"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Calibri" pitchFamily="-28"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Calibri" pitchFamily="-28"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Calibri"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28" charset="-128"/>
          <a:cs typeface="ＭＳ Ｐゴシック" pitchFamily="-28" charset="-128"/>
        </a:defRPr>
      </a:lvl1pPr>
      <a:lvl2pPr marL="742950" indent="-285750" algn="l"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28" charset="-128"/>
          <a:cs typeface="+mn-cs"/>
        </a:defRPr>
      </a:lvl2pPr>
      <a:lvl3pPr marL="1143000" indent="-228600" algn="l" rtl="0" eaLnBrk="0" fontAlgn="base" hangingPunct="0">
        <a:spcBef>
          <a:spcPct val="20000"/>
        </a:spcBef>
        <a:spcAft>
          <a:spcPct val="0"/>
        </a:spcAft>
        <a:buFont typeface="Arial" pitchFamily="84" charset="0"/>
        <a:buChar char="•"/>
        <a:defRPr sz="2400" kern="1200">
          <a:solidFill>
            <a:schemeClr val="tx1"/>
          </a:solidFill>
          <a:latin typeface="+mn-lt"/>
          <a:ea typeface="ＭＳ Ｐゴシック" pitchFamily="-28" charset="-128"/>
          <a:cs typeface="+mn-cs"/>
        </a:defRPr>
      </a:lvl3pPr>
      <a:lvl4pPr marL="1600200" indent="-228600" algn="l"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28" charset="-128"/>
          <a:cs typeface="+mn-cs"/>
        </a:defRPr>
      </a:lvl4pPr>
      <a:lvl5pPr marL="2057400" indent="-228600" algn="l"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2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hyperlink" Target="http://www.nuance.com/for-individuals/by-industry/education-solutions/transcribing-interview/index.htm" TargetMode="Externa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8.jpeg"/><Relationship Id="rId4" Type="http://schemas.openxmlformats.org/officeDocument/2006/relationships/oleObject" Target="../embeddings/Microsoft_Office_Word_97_-_2003_Document2.doc"/></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ubtitle 2"/>
          <p:cNvSpPr>
            <a:spLocks noGrp="1"/>
          </p:cNvSpPr>
          <p:nvPr>
            <p:ph type="subTitle" idx="1"/>
          </p:nvPr>
        </p:nvSpPr>
        <p:spPr>
          <a:xfrm>
            <a:off x="685800" y="2286000"/>
            <a:ext cx="7543800" cy="3886200"/>
          </a:xfrm>
          <a:solidFill>
            <a:srgbClr val="008000"/>
          </a:solidFill>
        </p:spPr>
        <p:txBody>
          <a:bodyPr/>
          <a:lstStyle/>
          <a:p>
            <a:pPr marL="742950" indent="-742950" algn="l" eaLnBrk="1" hangingPunct="1">
              <a:buFont typeface="Arial" pitchFamily="84" charset="0"/>
              <a:buAutoNum type="arabicParenR"/>
            </a:pPr>
            <a:r>
              <a:rPr lang="en-US" sz="3600" b="1" smtClean="0">
                <a:solidFill>
                  <a:schemeClr val="bg1"/>
                </a:solidFill>
                <a:ea typeface="ＭＳ Ｐゴシック" pitchFamily="84" charset="-128"/>
                <a:cs typeface="ＭＳ Ｐゴシック" pitchFamily="84" charset="-128"/>
              </a:rPr>
              <a:t>Learner Profile</a:t>
            </a:r>
          </a:p>
          <a:p>
            <a:pPr marL="742950" indent="-742950" algn="l" eaLnBrk="1" hangingPunct="1">
              <a:buFont typeface="Arial" pitchFamily="84" charset="0"/>
              <a:buAutoNum type="arabicParenR"/>
            </a:pPr>
            <a:r>
              <a:rPr lang="en-US" sz="3600" b="1" smtClean="0">
                <a:solidFill>
                  <a:schemeClr val="bg1"/>
                </a:solidFill>
                <a:ea typeface="ＭＳ Ｐゴシック" pitchFamily="84" charset="-128"/>
                <a:cs typeface="ＭＳ Ｐゴシック" pitchFamily="84" charset="-128"/>
              </a:rPr>
              <a:t>Teacher Interview</a:t>
            </a:r>
          </a:p>
          <a:p>
            <a:pPr marL="742950" indent="-742950" algn="l" eaLnBrk="1" hangingPunct="1">
              <a:buFont typeface="Arial" pitchFamily="84" charset="0"/>
              <a:buAutoNum type="arabicParenR"/>
            </a:pPr>
            <a:r>
              <a:rPr lang="en-US" sz="3600" b="1" smtClean="0">
                <a:solidFill>
                  <a:schemeClr val="bg1"/>
                </a:solidFill>
                <a:ea typeface="ＭＳ Ｐゴシック" pitchFamily="84" charset="-128"/>
                <a:cs typeface="ＭＳ Ｐゴシック" pitchFamily="84" charset="-128"/>
              </a:rPr>
              <a:t>Peer Interviews</a:t>
            </a:r>
          </a:p>
          <a:p>
            <a:pPr marL="742950" indent="-742950" algn="l" eaLnBrk="1" hangingPunct="1">
              <a:buFont typeface="Arial" pitchFamily="84" charset="0"/>
              <a:buAutoNum type="arabicParenR"/>
            </a:pPr>
            <a:r>
              <a:rPr lang="en-US" sz="3600" b="1" smtClean="0">
                <a:solidFill>
                  <a:schemeClr val="bg1"/>
                </a:solidFill>
                <a:ea typeface="ＭＳ Ｐゴシック" pitchFamily="84" charset="-128"/>
                <a:cs typeface="ＭＳ Ｐゴシック" pitchFamily="84" charset="-128"/>
              </a:rPr>
              <a:t>Interview Planning Questionnaire</a:t>
            </a:r>
          </a:p>
          <a:p>
            <a:pPr marL="742950" indent="-742950" algn="l" eaLnBrk="1" hangingPunct="1">
              <a:buFont typeface="Arial" pitchFamily="84" charset="0"/>
              <a:buAutoNum type="arabicParenR"/>
            </a:pPr>
            <a:r>
              <a:rPr lang="en-US" sz="3600" b="1" smtClean="0">
                <a:solidFill>
                  <a:schemeClr val="bg1"/>
                </a:solidFill>
                <a:ea typeface="ＭＳ Ｐゴシック" pitchFamily="84" charset="-128"/>
                <a:cs typeface="ＭＳ Ｐゴシック" pitchFamily="84" charset="-128"/>
              </a:rPr>
              <a:t>Student sign-up sheet</a:t>
            </a:r>
            <a:endParaRPr lang="en-US" sz="3600">
              <a:solidFill>
                <a:schemeClr val="bg1"/>
              </a:solidFill>
              <a:ea typeface="ＭＳ Ｐゴシック" pitchFamily="84" charset="-128"/>
              <a:cs typeface="ＭＳ Ｐゴシック" pitchFamily="84" charset="-128"/>
            </a:endParaRPr>
          </a:p>
        </p:txBody>
      </p:sp>
      <p:sp>
        <p:nvSpPr>
          <p:cNvPr id="17410" name="Title 3"/>
          <p:cNvSpPr>
            <a:spLocks noGrp="1"/>
          </p:cNvSpPr>
          <p:nvPr>
            <p:ph type="ctrTitle"/>
          </p:nvPr>
        </p:nvSpPr>
        <p:spPr>
          <a:xfrm>
            <a:off x="685800" y="381000"/>
            <a:ext cx="7772400" cy="1752600"/>
          </a:xfrm>
          <a:solidFill>
            <a:srgbClr val="FFC000">
              <a:alpha val="74901"/>
            </a:srgbClr>
          </a:solidFill>
        </p:spPr>
        <p:txBody>
          <a:bodyPr/>
          <a:lstStyle/>
          <a:p>
            <a:pPr algn="l" eaLnBrk="1" hangingPunct="1"/>
            <a:r>
              <a:rPr lang="en-US" sz="4000" b="1" u="sng" smtClean="0">
                <a:ea typeface="ＭＳ Ｐゴシック" pitchFamily="84" charset="-128"/>
                <a:cs typeface="ＭＳ Ｐゴシック" pitchFamily="84" charset="-128"/>
              </a:rPr>
              <a:t/>
            </a:r>
            <a:br>
              <a:rPr lang="en-US" sz="4000" b="1" u="sng" smtClean="0">
                <a:ea typeface="ＭＳ Ｐゴシック" pitchFamily="84" charset="-128"/>
                <a:cs typeface="ＭＳ Ｐゴシック" pitchFamily="84" charset="-128"/>
              </a:rPr>
            </a:br>
            <a:r>
              <a:rPr lang="en-US" sz="4000" b="1" u="sng" smtClean="0">
                <a:ea typeface="ＭＳ Ｐゴシック" pitchFamily="84" charset="-128"/>
                <a:cs typeface="ＭＳ Ｐゴシック" pitchFamily="84" charset="-128"/>
              </a:rPr>
              <a:t/>
            </a:r>
            <a:br>
              <a:rPr lang="en-US" sz="4000" b="1" u="sng" smtClean="0">
                <a:ea typeface="ＭＳ Ｐゴシック" pitchFamily="84" charset="-128"/>
                <a:cs typeface="ＭＳ Ｐゴシック" pitchFamily="84" charset="-128"/>
              </a:rPr>
            </a:br>
            <a:r>
              <a:rPr lang="en-US" sz="4000" b="1" u="sng" smtClean="0">
                <a:ea typeface="ＭＳ Ｐゴシック" pitchFamily="84" charset="-128"/>
                <a:cs typeface="ＭＳ Ｐゴシック" pitchFamily="84" charset="-128"/>
              </a:rPr>
              <a:t/>
            </a:r>
            <a:br>
              <a:rPr lang="en-US" sz="4000" b="1" u="sng" smtClean="0">
                <a:ea typeface="ＭＳ Ｐゴシック" pitchFamily="84" charset="-128"/>
                <a:cs typeface="ＭＳ Ｐゴシック" pitchFamily="84" charset="-128"/>
              </a:rPr>
            </a:br>
            <a:r>
              <a:rPr lang="en-US" sz="4000" b="1" u="sng" smtClean="0">
                <a:ea typeface="ＭＳ Ｐゴシック" pitchFamily="84" charset="-128"/>
                <a:cs typeface="ＭＳ Ｐゴシック" pitchFamily="84" charset="-128"/>
              </a:rPr>
              <a:t/>
            </a:r>
            <a:br>
              <a:rPr lang="en-US" sz="4000" b="1" u="sng" smtClean="0">
                <a:ea typeface="ＭＳ Ｐゴシック" pitchFamily="84" charset="-128"/>
                <a:cs typeface="ＭＳ Ｐゴシック" pitchFamily="84" charset="-128"/>
              </a:rPr>
            </a:br>
            <a:r>
              <a:rPr lang="en-US" smtClean="0">
                <a:ea typeface="ＭＳ Ｐゴシック" pitchFamily="84" charset="-128"/>
                <a:cs typeface="ＭＳ Ｐゴシック" pitchFamily="84" charset="-128"/>
              </a:rPr>
              <a:t/>
            </a:r>
            <a:br>
              <a:rPr lang="en-US" smtClean="0">
                <a:ea typeface="ＭＳ Ｐゴシック" pitchFamily="84" charset="-128"/>
                <a:cs typeface="ＭＳ Ｐゴシック" pitchFamily="84" charset="-128"/>
              </a:rPr>
            </a:br>
            <a:r>
              <a:rPr lang="en-US" b="1" smtClean="0">
                <a:ea typeface="ＭＳ Ｐゴシック" pitchFamily="84" charset="-128"/>
                <a:cs typeface="ＭＳ Ｐゴシック" pitchFamily="84" charset="-128"/>
              </a:rPr>
              <a:t> </a:t>
            </a:r>
            <a:r>
              <a:rPr lang="en-US" b="1" u="sng" smtClean="0">
                <a:ea typeface="ＭＳ Ｐゴシック" pitchFamily="84" charset="-128"/>
                <a:cs typeface="ＭＳ Ｐゴシック" pitchFamily="84" charset="-128"/>
              </a:rPr>
              <a:t>In the Classroom</a:t>
            </a:r>
            <a:r>
              <a:rPr lang="en-US" smtClean="0">
                <a:ea typeface="ＭＳ Ｐゴシック" pitchFamily="84" charset="-128"/>
                <a:cs typeface="ＭＳ Ｐゴシック" pitchFamily="84" charset="-128"/>
              </a:rPr>
              <a:t> </a:t>
            </a:r>
            <a:r>
              <a:rPr lang="en-US" sz="4000" smtClean="0">
                <a:ea typeface="ＭＳ Ｐゴシック" pitchFamily="84" charset="-128"/>
                <a:cs typeface="ＭＳ Ｐゴシック" pitchFamily="84" charset="-128"/>
              </a:rPr>
              <a:t>			</a:t>
            </a:r>
            <a:br>
              <a:rPr lang="en-US" sz="4000" smtClean="0">
                <a:ea typeface="ＭＳ Ｐゴシック" pitchFamily="84" charset="-128"/>
                <a:cs typeface="ＭＳ Ｐゴシック" pitchFamily="84" charset="-128"/>
              </a:rPr>
            </a:br>
            <a:r>
              <a:rPr lang="en-US" sz="4000" b="1" smtClean="0">
                <a:ea typeface="ＭＳ Ｐゴシック" pitchFamily="84" charset="-128"/>
                <a:cs typeface="ＭＳ Ｐゴシック" pitchFamily="84" charset="-128"/>
              </a:rPr>
              <a:t>				</a:t>
            </a:r>
            <a:r>
              <a:rPr lang="en-US" sz="4000" smtClean="0">
                <a:ea typeface="ＭＳ Ｐゴシック" pitchFamily="84" charset="-128"/>
                <a:cs typeface="ＭＳ Ｐゴシック" pitchFamily="84" charset="-128"/>
              </a:rPr>
              <a:t/>
            </a:r>
            <a:br>
              <a:rPr lang="en-US" sz="4000" smtClean="0">
                <a:ea typeface="ＭＳ Ｐゴシック" pitchFamily="84" charset="-128"/>
                <a:cs typeface="ＭＳ Ｐゴシック" pitchFamily="84" charset="-128"/>
              </a:rPr>
            </a:br>
            <a:r>
              <a:rPr lang="en-US" sz="4000" smtClean="0">
                <a:ea typeface="ＭＳ Ｐゴシック" pitchFamily="84" charset="-128"/>
                <a:cs typeface="ＭＳ Ｐゴシック" pitchFamily="84" charset="-128"/>
              </a:rPr>
              <a:t/>
            </a:r>
            <a:br>
              <a:rPr lang="en-US" sz="4000" smtClean="0">
                <a:ea typeface="ＭＳ Ｐゴシック" pitchFamily="84" charset="-128"/>
                <a:cs typeface="ＭＳ Ｐゴシック" pitchFamily="84" charset="-128"/>
              </a:rPr>
            </a:br>
            <a:r>
              <a:rPr lang="en-US" sz="4000" smtClean="0">
                <a:ea typeface="ＭＳ Ｐゴシック" pitchFamily="84" charset="-128"/>
                <a:cs typeface="ＭＳ Ｐゴシック" pitchFamily="84" charset="-128"/>
              </a:rPr>
              <a:t/>
            </a:r>
            <a:br>
              <a:rPr lang="en-US" sz="4000" smtClean="0">
                <a:ea typeface="ＭＳ Ｐゴシック" pitchFamily="84" charset="-128"/>
                <a:cs typeface="ＭＳ Ｐゴシック" pitchFamily="84" charset="-128"/>
              </a:rPr>
            </a:br>
            <a:endParaRPr lang="en-US" sz="4000" smtClean="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457200" y="609600"/>
            <a:ext cx="8153400" cy="990600"/>
          </a:xfrm>
          <a:solidFill>
            <a:srgbClr val="008000">
              <a:alpha val="54901"/>
            </a:srgbClr>
          </a:solidFill>
        </p:spPr>
        <p:txBody>
          <a:bodyPr/>
          <a:lstStyle/>
          <a:p>
            <a:pPr eaLnBrk="1" hangingPunct="1"/>
            <a:r>
              <a:rPr lang="en-US" sz="4000" smtClean="0">
                <a:ea typeface="ＭＳ Ｐゴシック" pitchFamily="84" charset="-128"/>
                <a:cs typeface="ＭＳ Ｐゴシック" pitchFamily="84" charset="-128"/>
              </a:rPr>
              <a:t>8. Guest Speaker Interviews</a:t>
            </a:r>
          </a:p>
        </p:txBody>
      </p:sp>
      <p:sp>
        <p:nvSpPr>
          <p:cNvPr id="73730" name="Rectangle 1"/>
          <p:cNvSpPr>
            <a:spLocks noChangeArrowheads="1"/>
          </p:cNvSpPr>
          <p:nvPr/>
        </p:nvSpPr>
        <p:spPr bwMode="auto">
          <a:xfrm>
            <a:off x="457200" y="2176463"/>
            <a:ext cx="5267325" cy="3749675"/>
          </a:xfrm>
          <a:prstGeom prst="rect">
            <a:avLst/>
          </a:prstGeom>
          <a:solidFill>
            <a:srgbClr val="FFC000">
              <a:alpha val="50980"/>
            </a:srgbClr>
          </a:solidFill>
          <a:ln w="9525">
            <a:noFill/>
            <a:miter lim="800000"/>
            <a:headEnd/>
            <a:tailEnd/>
          </a:ln>
        </p:spPr>
        <p:txBody>
          <a:bodyPr anchor="ctr">
            <a:prstTxWarp prst="textNoShape">
              <a:avLst/>
            </a:prstTxWarp>
            <a:spAutoFit/>
          </a:bodyPr>
          <a:lstStyle/>
          <a:p>
            <a:pPr>
              <a:lnSpc>
                <a:spcPct val="150000"/>
              </a:lnSpc>
              <a:buFontTx/>
              <a:buChar char="•"/>
            </a:pPr>
            <a:r>
              <a:rPr lang="en-US" sz="2000" i="1">
                <a:latin typeface="Calibri" pitchFamily="84" charset="0"/>
                <a:ea typeface="MS Mincho" charset="-128"/>
                <a:cs typeface="MS Mincho" charset="-128"/>
              </a:rPr>
              <a:t>Teacher preparation for the visit</a:t>
            </a:r>
            <a:endParaRPr lang="en-US" sz="2000" i="1">
              <a:ea typeface="Arial" pitchFamily="84" charset="0"/>
              <a:cs typeface="Arial" pitchFamily="84" charset="0"/>
            </a:endParaRPr>
          </a:p>
          <a:p>
            <a:pPr eaLnBrk="0" hangingPunct="0">
              <a:lnSpc>
                <a:spcPct val="150000"/>
              </a:lnSpc>
              <a:buFontTx/>
              <a:buChar char="•"/>
            </a:pPr>
            <a:r>
              <a:rPr lang="en-US" sz="2000" i="1">
                <a:latin typeface="Calibri" pitchFamily="84" charset="0"/>
                <a:ea typeface="MS Mincho" charset="-128"/>
                <a:cs typeface="MS Mincho" charset="-128"/>
              </a:rPr>
              <a:t>Telephone calls, visits</a:t>
            </a:r>
            <a:endParaRPr lang="en-US" sz="2000" i="1">
              <a:ea typeface="Arial" pitchFamily="84" charset="0"/>
              <a:cs typeface="Arial" pitchFamily="84" charset="0"/>
            </a:endParaRPr>
          </a:p>
          <a:p>
            <a:pPr eaLnBrk="0" hangingPunct="0">
              <a:lnSpc>
                <a:spcPct val="150000"/>
              </a:lnSpc>
              <a:buFontTx/>
              <a:buChar char="•"/>
            </a:pPr>
            <a:r>
              <a:rPr lang="en-US" sz="2000" i="1">
                <a:latin typeface="Calibri" pitchFamily="84" charset="0"/>
                <a:ea typeface="MS Mincho" charset="-128"/>
                <a:cs typeface="MS Mincho" charset="-128"/>
              </a:rPr>
              <a:t>Website information, brochures</a:t>
            </a:r>
            <a:r>
              <a:rPr lang="en-US" sz="2000" i="1">
                <a:ea typeface="MS Mincho" charset="-128"/>
                <a:cs typeface="MS Mincho" charset="-128"/>
              </a:rPr>
              <a:t> </a:t>
            </a:r>
            <a:r>
              <a:rPr lang="en-US" sz="2000" i="1">
                <a:latin typeface="Calibri" pitchFamily="84" charset="0"/>
                <a:ea typeface="MS Mincho" charset="-128"/>
                <a:cs typeface="MS Mincho" charset="-128"/>
              </a:rPr>
              <a:t>(e.g. “Second  </a:t>
            </a:r>
          </a:p>
          <a:p>
            <a:pPr eaLnBrk="0" hangingPunct="0">
              <a:lnSpc>
                <a:spcPct val="150000"/>
              </a:lnSpc>
            </a:pPr>
            <a:r>
              <a:rPr lang="en-US" sz="2000" i="1">
                <a:latin typeface="Calibri" pitchFamily="84" charset="0"/>
                <a:ea typeface="MS Mincho" charset="-128"/>
                <a:cs typeface="MS Mincho" charset="-128"/>
              </a:rPr>
              <a:t>   Harvest Japan </a:t>
            </a:r>
            <a:r>
              <a:rPr lang="en-US" sz="2000"/>
              <a:t>~</a:t>
            </a:r>
            <a:r>
              <a:rPr lang="en-US" sz="2000" i="1">
                <a:latin typeface="Calibri" pitchFamily="84" charset="0"/>
                <a:ea typeface="MS Mincho" charset="-128"/>
                <a:cs typeface="MS Mincho" charset="-128"/>
              </a:rPr>
              <a:t> Japan’s First Food Bank”</a:t>
            </a:r>
            <a:r>
              <a:rPr lang="en-US" sz="2000">
                <a:latin typeface="Calibri" pitchFamily="84" charset="0"/>
                <a:ea typeface="MS Mincho" charset="-128"/>
                <a:cs typeface="MS Mincho" charset="-128"/>
              </a:rPr>
              <a:t>)</a:t>
            </a:r>
            <a:endParaRPr lang="en-US" sz="2000">
              <a:ea typeface="Arial" pitchFamily="84" charset="0"/>
              <a:cs typeface="Arial" pitchFamily="84" charset="0"/>
            </a:endParaRPr>
          </a:p>
          <a:p>
            <a:pPr eaLnBrk="0" hangingPunct="0">
              <a:lnSpc>
                <a:spcPct val="150000"/>
              </a:lnSpc>
              <a:buFontTx/>
              <a:buChar char="•"/>
            </a:pPr>
            <a:r>
              <a:rPr lang="en-US" sz="2000" i="1">
                <a:latin typeface="Calibri" pitchFamily="84" charset="0"/>
                <a:ea typeface="MS Mincho" charset="-128"/>
                <a:cs typeface="MS Mincho" charset="-128"/>
              </a:rPr>
              <a:t>Articles posted on teacher’s website</a:t>
            </a:r>
            <a:endParaRPr lang="en-US" sz="2000" i="1">
              <a:ea typeface="Arial" pitchFamily="84" charset="0"/>
              <a:cs typeface="Arial" pitchFamily="84" charset="0"/>
            </a:endParaRPr>
          </a:p>
          <a:p>
            <a:pPr eaLnBrk="0" hangingPunct="0">
              <a:lnSpc>
                <a:spcPct val="150000"/>
              </a:lnSpc>
              <a:buFontTx/>
              <a:buChar char="•"/>
            </a:pPr>
            <a:r>
              <a:rPr lang="en-US" sz="2000" i="1">
                <a:latin typeface="Calibri" pitchFamily="84" charset="0"/>
                <a:ea typeface="MS Mincho" charset="-128"/>
                <a:cs typeface="MS Mincho" charset="-128"/>
              </a:rPr>
              <a:t>Class watches videos, discuss articles</a:t>
            </a:r>
            <a:endParaRPr lang="en-US" sz="2000" i="1">
              <a:ea typeface="Arial" pitchFamily="84" charset="0"/>
              <a:cs typeface="Arial" pitchFamily="84" charset="0"/>
            </a:endParaRPr>
          </a:p>
          <a:p>
            <a:pPr eaLnBrk="0" hangingPunct="0">
              <a:lnSpc>
                <a:spcPct val="150000"/>
              </a:lnSpc>
              <a:buFontTx/>
              <a:buChar char="•"/>
            </a:pPr>
            <a:r>
              <a:rPr lang="en-US" sz="2000" i="1">
                <a:latin typeface="Calibri" pitchFamily="84" charset="0"/>
                <a:ea typeface="MS Mincho" charset="-128"/>
                <a:cs typeface="MS Mincho" charset="-128"/>
              </a:rPr>
              <a:t>Students prepare questions for guest speaker</a:t>
            </a:r>
          </a:p>
          <a:p>
            <a:pPr eaLnBrk="0" hangingPunct="0">
              <a:lnSpc>
                <a:spcPct val="150000"/>
              </a:lnSpc>
              <a:buFontTx/>
              <a:buChar char="•"/>
            </a:pPr>
            <a:r>
              <a:rPr lang="en-US" sz="2000" i="1">
                <a:latin typeface="Calibri" pitchFamily="84" charset="0"/>
                <a:ea typeface="MS Mincho" charset="-128"/>
                <a:cs typeface="MS Mincho" charset="-128"/>
              </a:rPr>
              <a:t>Teacher and students role play interview</a:t>
            </a:r>
            <a:endParaRPr lang="en-US" i="1">
              <a:ea typeface="Arial" pitchFamily="84" charset="0"/>
              <a:cs typeface="Arial" pitchFamily="84" charset="0"/>
            </a:endParaRPr>
          </a:p>
        </p:txBody>
      </p:sp>
      <p:sp>
        <p:nvSpPr>
          <p:cNvPr id="73731" name="Text Box 4"/>
          <p:cNvSpPr txBox="1">
            <a:spLocks noChangeArrowheads="1"/>
          </p:cNvSpPr>
          <p:nvPr/>
        </p:nvSpPr>
        <p:spPr bwMode="auto">
          <a:xfrm>
            <a:off x="6765925" y="477202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73732" name="Text Box 5"/>
          <p:cNvSpPr txBox="1">
            <a:spLocks noChangeArrowheads="1"/>
          </p:cNvSpPr>
          <p:nvPr/>
        </p:nvSpPr>
        <p:spPr bwMode="auto">
          <a:xfrm>
            <a:off x="6324600" y="4648200"/>
            <a:ext cx="1768475" cy="457200"/>
          </a:xfrm>
          <a:prstGeom prst="rect">
            <a:avLst/>
          </a:prstGeom>
          <a:noFill/>
          <a:ln w="9525">
            <a:noFill/>
            <a:miter lim="800000"/>
            <a:headEnd/>
            <a:tailEnd/>
          </a:ln>
        </p:spPr>
        <p:txBody>
          <a:bodyPr>
            <a:prstTxWarp prst="textNoShape">
              <a:avLst/>
            </a:prstTxWarp>
            <a:spAutoFit/>
          </a:bodyPr>
          <a:lstStyle/>
          <a:p>
            <a:endParaRPr lang="en-US"/>
          </a:p>
        </p:txBody>
      </p:sp>
      <p:sp>
        <p:nvSpPr>
          <p:cNvPr id="73733" name="Rectangle 7"/>
          <p:cNvSpPr>
            <a:spLocks noChangeArrowheads="1"/>
          </p:cNvSpPr>
          <p:nvPr/>
        </p:nvSpPr>
        <p:spPr bwMode="auto">
          <a:xfrm>
            <a:off x="6324600" y="4800600"/>
            <a:ext cx="1828800" cy="457200"/>
          </a:xfrm>
          <a:prstGeom prst="rect">
            <a:avLst/>
          </a:prstGeom>
          <a:noFill/>
          <a:ln w="9525">
            <a:noFill/>
            <a:miter lim="800000"/>
            <a:headEnd/>
            <a:tailEnd/>
          </a:ln>
        </p:spPr>
        <p:txBody>
          <a:bodyPr>
            <a:prstTxWarp prst="textNoShape">
              <a:avLst/>
            </a:prstTxWarp>
            <a:spAutoFit/>
          </a:bodyPr>
          <a:lstStyle/>
          <a:p>
            <a:endParaRPr lang="en-US"/>
          </a:p>
        </p:txBody>
      </p:sp>
      <p:pic>
        <p:nvPicPr>
          <p:cNvPr id="46089" name="Picture 9" descr="nl2011n2en"/>
          <p:cNvPicPr>
            <a:picLocks noChangeAspect="1" noChangeArrowheads="1"/>
          </p:cNvPicPr>
          <p:nvPr/>
        </p:nvPicPr>
        <p:blipFill>
          <a:blip r:embed="rId3" cstate="print"/>
          <a:srcRect/>
          <a:stretch>
            <a:fillRect/>
          </a:stretch>
        </p:blipFill>
        <p:spPr bwMode="auto">
          <a:xfrm rot="494301">
            <a:off x="5668963" y="2171700"/>
            <a:ext cx="2743200" cy="387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diamond(in)">
                                      <p:cBhvr>
                                        <p:cTn id="7" dur="20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p:cNvSpPr>
          <p:nvPr>
            <p:ph type="body" sz="half" idx="1"/>
          </p:nvPr>
        </p:nvSpPr>
        <p:spPr>
          <a:xfrm>
            <a:off x="755650" y="5661025"/>
            <a:ext cx="7777163" cy="936625"/>
          </a:xfrm>
          <a:blipFill>
            <a:blip r:embed="rId3" cstate="print"/>
            <a:tile tx="0" ty="0" sx="100000" sy="100000" flip="none" algn="tl"/>
          </a:blipFill>
          <a:ln>
            <a:solidFill>
              <a:schemeClr val="accent6">
                <a:lumMod val="50000"/>
              </a:schemeClr>
            </a:solidFill>
          </a:ln>
        </p:spPr>
        <p:txBody>
          <a:bodyPr/>
          <a:lstStyle/>
          <a:p>
            <a:pPr eaLnBrk="1" hangingPunct="1">
              <a:buFont typeface="Arial" charset="0"/>
              <a:buNone/>
              <a:defRPr/>
            </a:pPr>
            <a:r>
              <a:rPr lang="en-US" sz="1000" dirty="0" smtClean="0">
                <a:solidFill>
                  <a:schemeClr val="accent3">
                    <a:lumMod val="40000"/>
                    <a:lumOff val="60000"/>
                  </a:schemeClr>
                </a:solidFill>
                <a:ea typeface="ＭＳ Ｐゴシック" charset="-128"/>
                <a:cs typeface="ＭＳ Ｐゴシック" charset="-128"/>
              </a:rPr>
              <a:t> 1</a:t>
            </a:r>
          </a:p>
          <a:p>
            <a:pPr eaLnBrk="1" hangingPunct="1">
              <a:buFont typeface="Arial" charset="0"/>
              <a:buNone/>
              <a:defRPr/>
            </a:pPr>
            <a:r>
              <a:rPr lang="en-US" sz="1000" dirty="0" smtClean="0">
                <a:solidFill>
                  <a:schemeClr val="accent3">
                    <a:lumMod val="40000"/>
                    <a:lumOff val="60000"/>
                  </a:schemeClr>
                </a:solidFill>
                <a:ea typeface="ＭＳ Ｐゴシック" charset="-128"/>
                <a:cs typeface="ＭＳ Ｐゴシック" charset="-128"/>
              </a:rPr>
              <a:t>   </a:t>
            </a:r>
            <a:r>
              <a:rPr lang="en-US" sz="1400" dirty="0" smtClean="0">
                <a:ea typeface="ＭＳ Ｐゴシック" charset="-128"/>
                <a:cs typeface="ＭＳ Ｐゴシック" charset="-128"/>
              </a:rPr>
              <a:t>1)</a:t>
            </a:r>
            <a:r>
              <a:rPr lang="en-US" sz="1400" i="1" dirty="0" smtClean="0">
                <a:ea typeface="ＭＳ Ｐゴシック" charset="-128"/>
                <a:cs typeface="ＭＳ Ｐゴシック" charset="-128"/>
              </a:rPr>
              <a:t> When and why was Second Harvest established? </a:t>
            </a:r>
            <a:r>
              <a:rPr lang="en-US" sz="1400" dirty="0" smtClean="0">
                <a:ea typeface="ＭＳ Ｐゴシック" charset="-128"/>
                <a:cs typeface="ＭＳ Ｐゴシック" charset="-128"/>
              </a:rPr>
              <a:t>                         3) </a:t>
            </a:r>
            <a:r>
              <a:rPr lang="en-US" sz="1400" i="1" dirty="0" smtClean="0">
                <a:ea typeface="ＭＳ Ｐゴシック" charset="-128"/>
                <a:cs typeface="ＭＳ Ｐゴシック" charset="-128"/>
              </a:rPr>
              <a:t>Where does the name come from?</a:t>
            </a:r>
          </a:p>
          <a:p>
            <a:pPr eaLnBrk="1" hangingPunct="1">
              <a:buFont typeface="Arial" charset="0"/>
              <a:buNone/>
              <a:defRPr/>
            </a:pPr>
            <a:r>
              <a:rPr lang="en-US" sz="1400" dirty="0" smtClean="0">
                <a:ea typeface="ＭＳ Ｐゴシック" charset="-128"/>
                <a:cs typeface="ＭＳ Ｐゴシック" charset="-128"/>
              </a:rPr>
              <a:t>   2) </a:t>
            </a:r>
            <a:r>
              <a:rPr lang="en-US" sz="1400" i="1" dirty="0" smtClean="0">
                <a:ea typeface="ＭＳ Ｐゴシック" charset="-128"/>
                <a:cs typeface="ＭＳ Ｐゴシック" charset="-128"/>
              </a:rPr>
              <a:t>How many countries have a Second Harvest organization?        </a:t>
            </a:r>
            <a:r>
              <a:rPr lang="en-US" sz="1400" dirty="0" smtClean="0">
                <a:ea typeface="ＭＳ Ｐゴシック" charset="-128"/>
                <a:cs typeface="ＭＳ Ｐゴシック" charset="-128"/>
              </a:rPr>
              <a:t>4) </a:t>
            </a:r>
            <a:r>
              <a:rPr lang="en-US" sz="1400" i="1" dirty="0" smtClean="0">
                <a:ea typeface="ＭＳ Ｐゴシック" charset="-128"/>
                <a:cs typeface="ＭＳ Ｐゴシック" charset="-128"/>
              </a:rPr>
              <a:t>What are 2HJ’s main objectives?</a:t>
            </a:r>
            <a:endParaRPr lang="en-US" sz="1400" i="1" dirty="0">
              <a:ea typeface="ＭＳ Ｐゴシック" charset="-128"/>
              <a:cs typeface="ＭＳ Ｐゴシック" charset="-128"/>
            </a:endParaRPr>
          </a:p>
        </p:txBody>
      </p:sp>
      <p:sp>
        <p:nvSpPr>
          <p:cNvPr id="75778" name="Rectangle 2"/>
          <p:cNvSpPr>
            <a:spLocks noGrp="1" noChangeArrowheads="1"/>
          </p:cNvSpPr>
          <p:nvPr>
            <p:ph type="title"/>
          </p:nvPr>
        </p:nvSpPr>
        <p:spPr>
          <a:xfrm>
            <a:off x="468313" y="549275"/>
            <a:ext cx="8229600" cy="935038"/>
          </a:xfrm>
          <a:solidFill>
            <a:srgbClr val="008000">
              <a:alpha val="54901"/>
            </a:srgbClr>
          </a:solidFill>
        </p:spPr>
        <p:txBody>
          <a:bodyPr/>
          <a:lstStyle/>
          <a:p>
            <a:pPr eaLnBrk="1" hangingPunct="1"/>
            <a:r>
              <a:rPr lang="en-US" sz="3200" smtClean="0">
                <a:ea typeface="ＭＳ Ｐゴシック" pitchFamily="84" charset="-128"/>
                <a:cs typeface="ＭＳ Ｐゴシック" pitchFamily="84" charset="-128"/>
              </a:rPr>
              <a:t>8. Guest Speaker Interview with Dr. Rumi Ida,</a:t>
            </a:r>
            <a:br>
              <a:rPr lang="en-US" sz="3200" smtClean="0">
                <a:ea typeface="ＭＳ Ｐゴシック" pitchFamily="84" charset="-128"/>
                <a:cs typeface="ＭＳ Ｐゴシック" pitchFamily="84" charset="-128"/>
              </a:rPr>
            </a:br>
            <a:r>
              <a:rPr lang="en-US" sz="3200" smtClean="0">
                <a:ea typeface="ＭＳ Ｐゴシック" pitchFamily="84" charset="-128"/>
                <a:cs typeface="ＭＳ Ｐゴシック" pitchFamily="84" charset="-128"/>
              </a:rPr>
              <a:t>     Project Coordinator for </a:t>
            </a:r>
            <a:r>
              <a:rPr lang="en-US" sz="3200" i="1" smtClean="0">
                <a:ea typeface="ＭＳ Ｐゴシック" pitchFamily="84" charset="-128"/>
                <a:cs typeface="ＭＳ Ｐゴシック" pitchFamily="84" charset="-128"/>
              </a:rPr>
              <a:t>2nd Harvest Japan</a:t>
            </a:r>
            <a:endParaRPr lang="en-US" sz="3200" smtClean="0">
              <a:ea typeface="ＭＳ Ｐゴシック" pitchFamily="84" charset="-128"/>
              <a:cs typeface="ＭＳ Ｐゴシック" pitchFamily="84" charset="-128"/>
            </a:endParaRPr>
          </a:p>
        </p:txBody>
      </p:sp>
      <p:pic>
        <p:nvPicPr>
          <p:cNvPr id="5" name="Picture 4" descr="2HJ Speaker.JPG"/>
          <p:cNvPicPr>
            <a:picLocks noChangeAspect="1"/>
          </p:cNvPicPr>
          <p:nvPr/>
        </p:nvPicPr>
        <p:blipFill>
          <a:blip r:embed="rId4" cstate="print"/>
          <a:stretch>
            <a:fillRect/>
          </a:stretch>
        </p:blipFill>
        <p:spPr>
          <a:xfrm>
            <a:off x="1039813" y="1628775"/>
            <a:ext cx="6985000" cy="3960813"/>
          </a:xfrm>
          <a:prstGeom prst="rect">
            <a:avLst/>
          </a:prstGeom>
          <a:ln>
            <a:solidFill>
              <a:schemeClr val="accent6">
                <a:lumMod val="50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p:cNvSpPr>
          <p:nvPr>
            <p:ph type="body" sz="half" idx="1"/>
          </p:nvPr>
        </p:nvSpPr>
        <p:spPr>
          <a:xfrm>
            <a:off x="539750" y="1458913"/>
            <a:ext cx="3810000" cy="4979987"/>
          </a:xfrm>
          <a:blipFill dpi="0" rotWithShape="1">
            <a:blip r:embed="rId3" cstate="print"/>
            <a:srcRect/>
            <a:tile tx="0" ty="0" sx="100000" sy="100000" flip="none" algn="tl"/>
          </a:blipFill>
          <a:ln>
            <a:solidFill>
              <a:srgbClr val="FFFF99"/>
            </a:solidFill>
          </a:ln>
        </p:spPr>
        <p:txBody>
          <a:bodyPr anchor="ctr">
            <a:spAutoFit/>
          </a:bodyPr>
          <a:lstStyle/>
          <a:p>
            <a:pPr eaLnBrk="1" hangingPunct="1">
              <a:buFont typeface="Arial" pitchFamily="84" charset="0"/>
              <a:buNone/>
            </a:pPr>
            <a:r>
              <a:rPr lang="en-US" sz="1200" smtClean="0">
                <a:solidFill>
                  <a:srgbClr val="008000"/>
                </a:solidFill>
                <a:ea typeface="ＭＳ Ｐゴシック" pitchFamily="84" charset="-128"/>
                <a:cs typeface="ＭＳ Ｐゴシック" pitchFamily="84" charset="-128"/>
              </a:rPr>
              <a:t> </a:t>
            </a:r>
          </a:p>
          <a:p>
            <a:pPr eaLnBrk="1" hangingPunct="1">
              <a:buFont typeface="Arial" pitchFamily="84" charset="0"/>
              <a:buNone/>
            </a:pPr>
            <a:r>
              <a:rPr lang="en-US" sz="1200" smtClean="0">
                <a:solidFill>
                  <a:srgbClr val="2F8064"/>
                </a:solidFill>
                <a:ea typeface="ＭＳ Ｐゴシック" pitchFamily="84" charset="-128"/>
                <a:cs typeface="ＭＳ Ｐゴシック" pitchFamily="84" charset="-128"/>
              </a:rPr>
              <a:t> </a:t>
            </a:r>
          </a:p>
          <a:p>
            <a:pPr eaLnBrk="1" hangingPunct="1">
              <a:buFont typeface="Arial" pitchFamily="84" charset="0"/>
              <a:buNone/>
            </a:pPr>
            <a:r>
              <a:rPr lang="en-US" sz="1600" smtClean="0">
                <a:solidFill>
                  <a:srgbClr val="2F8064"/>
                </a:solidFill>
                <a:ea typeface="ＭＳ Ｐゴシック" pitchFamily="84" charset="-128"/>
                <a:cs typeface="ＭＳ Ｐゴシック" pitchFamily="84" charset="-128"/>
              </a:rPr>
              <a:t>5)   </a:t>
            </a:r>
            <a:r>
              <a:rPr lang="en-US" sz="1600" i="1" smtClean="0">
                <a:solidFill>
                  <a:srgbClr val="2F8064"/>
                </a:solidFill>
                <a:ea typeface="ＭＳ Ｐゴシック" pitchFamily="84" charset="-128"/>
                <a:cs typeface="ＭＳ Ｐゴシック" pitchFamily="84" charset="-128"/>
              </a:rPr>
              <a:t>What motivated you to start 2HJ?</a:t>
            </a:r>
          </a:p>
          <a:p>
            <a:pPr eaLnBrk="1" hangingPunct="1">
              <a:buFont typeface="Arial" pitchFamily="84" charset="0"/>
              <a:buNone/>
            </a:pPr>
            <a:r>
              <a:rPr lang="en-US" sz="1600" smtClean="0">
                <a:solidFill>
                  <a:srgbClr val="2F8064"/>
                </a:solidFill>
                <a:ea typeface="ＭＳ Ｐゴシック" pitchFamily="84" charset="-128"/>
                <a:cs typeface="ＭＳ Ｐゴシック" pitchFamily="84" charset="-128"/>
              </a:rPr>
              <a:t> 6)   </a:t>
            </a:r>
            <a:r>
              <a:rPr lang="en-US" sz="1600" i="1" smtClean="0">
                <a:solidFill>
                  <a:srgbClr val="2F8064"/>
                </a:solidFill>
                <a:ea typeface="ＭＳ Ｐゴシック" pitchFamily="84" charset="-128"/>
                <a:cs typeface="ＭＳ Ｐゴシック" pitchFamily="84" charset="-128"/>
              </a:rPr>
              <a:t>What was the biggest obstacle that you had to overcome?</a:t>
            </a:r>
          </a:p>
          <a:p>
            <a:pPr eaLnBrk="1" hangingPunct="1">
              <a:buFont typeface="Arial" pitchFamily="84" charset="0"/>
              <a:buNone/>
            </a:pPr>
            <a:r>
              <a:rPr lang="en-US" sz="1600" smtClean="0">
                <a:solidFill>
                  <a:srgbClr val="2F8064"/>
                </a:solidFill>
                <a:ea typeface="ＭＳ Ｐゴシック" pitchFamily="84" charset="-128"/>
                <a:cs typeface="ＭＳ Ｐゴシック" pitchFamily="84" charset="-128"/>
              </a:rPr>
              <a:t> 7)   </a:t>
            </a:r>
            <a:r>
              <a:rPr lang="en-US" sz="1600" i="1" smtClean="0">
                <a:solidFill>
                  <a:srgbClr val="2F8064"/>
                </a:solidFill>
                <a:ea typeface="ＭＳ Ｐゴシック" pitchFamily="84" charset="-128"/>
                <a:cs typeface="ＭＳ Ｐゴシック" pitchFamily="84" charset="-128"/>
              </a:rPr>
              <a:t>Is Japanese speaking ability necessary?</a:t>
            </a:r>
          </a:p>
          <a:p>
            <a:pPr eaLnBrk="1" hangingPunct="1">
              <a:buFont typeface="Arial" pitchFamily="84" charset="0"/>
              <a:buNone/>
            </a:pPr>
            <a:r>
              <a:rPr lang="en-US" sz="1600" smtClean="0">
                <a:solidFill>
                  <a:srgbClr val="2F8064"/>
                </a:solidFill>
                <a:ea typeface="ＭＳ Ｐゴシック" pitchFamily="84" charset="-128"/>
                <a:cs typeface="ＭＳ Ｐゴシック" pitchFamily="84" charset="-128"/>
              </a:rPr>
              <a:t> 8)   </a:t>
            </a:r>
            <a:r>
              <a:rPr lang="en-US" sz="1600" i="1" smtClean="0">
                <a:solidFill>
                  <a:srgbClr val="2F8064"/>
                </a:solidFill>
                <a:ea typeface="ＭＳ Ｐゴシック" pitchFamily="84" charset="-128"/>
                <a:cs typeface="ＭＳ Ｐゴシック" pitchFamily="84" charset="-128"/>
              </a:rPr>
              <a:t>What has 2HJ done to help people since it was founded?</a:t>
            </a:r>
          </a:p>
          <a:p>
            <a:pPr eaLnBrk="1" hangingPunct="1">
              <a:buFont typeface="Arial" pitchFamily="84" charset="0"/>
              <a:buNone/>
            </a:pPr>
            <a:r>
              <a:rPr lang="en-US" sz="1600" smtClean="0">
                <a:solidFill>
                  <a:srgbClr val="2F8064"/>
                </a:solidFill>
                <a:ea typeface="ＭＳ Ｐゴシック" pitchFamily="84" charset="-128"/>
                <a:cs typeface="ＭＳ Ｐゴシック" pitchFamily="84" charset="-128"/>
              </a:rPr>
              <a:t> 9)   </a:t>
            </a:r>
            <a:r>
              <a:rPr lang="en-US" sz="1600" i="1" smtClean="0">
                <a:solidFill>
                  <a:srgbClr val="2F8064"/>
                </a:solidFill>
                <a:ea typeface="ＭＳ Ｐゴシック" pitchFamily="84" charset="-128"/>
                <a:cs typeface="ＭＳ Ｐゴシック" pitchFamily="84" charset="-128"/>
              </a:rPr>
              <a:t>How many volunteers are there at 2HJ?</a:t>
            </a:r>
          </a:p>
          <a:p>
            <a:pPr eaLnBrk="1" hangingPunct="1">
              <a:buFont typeface="Arial" pitchFamily="84" charset="0"/>
              <a:buNone/>
            </a:pPr>
            <a:r>
              <a:rPr lang="en-US" sz="1600" smtClean="0">
                <a:solidFill>
                  <a:srgbClr val="2F8064"/>
                </a:solidFill>
                <a:ea typeface="ＭＳ Ｐゴシック" pitchFamily="84" charset="-128"/>
                <a:cs typeface="ＭＳ Ｐゴシック" pitchFamily="84" charset="-128"/>
              </a:rPr>
              <a:t>10)  </a:t>
            </a:r>
            <a:r>
              <a:rPr lang="en-US" sz="1600" i="1" smtClean="0">
                <a:solidFill>
                  <a:srgbClr val="2F8064"/>
                </a:solidFill>
                <a:ea typeface="ＭＳ Ｐゴシック" pitchFamily="84" charset="-128"/>
                <a:cs typeface="ＭＳ Ｐゴシック" pitchFamily="84" charset="-128"/>
              </a:rPr>
              <a:t>What kind of people volunteer at 2HJ?</a:t>
            </a:r>
          </a:p>
          <a:p>
            <a:pPr eaLnBrk="1" hangingPunct="1">
              <a:buFont typeface="Arial" pitchFamily="84" charset="0"/>
              <a:buNone/>
            </a:pPr>
            <a:r>
              <a:rPr lang="en-US" sz="1600" smtClean="0">
                <a:solidFill>
                  <a:srgbClr val="2F8064"/>
                </a:solidFill>
                <a:ea typeface="ＭＳ Ｐゴシック" pitchFamily="84" charset="-128"/>
                <a:cs typeface="ＭＳ Ｐゴシック" pitchFamily="84" charset="-128"/>
              </a:rPr>
              <a:t>11)  </a:t>
            </a:r>
            <a:r>
              <a:rPr lang="en-US" sz="1600" i="1" smtClean="0">
                <a:solidFill>
                  <a:srgbClr val="2F8064"/>
                </a:solidFill>
                <a:ea typeface="ＭＳ Ｐゴシック" pitchFamily="84" charset="-128"/>
                <a:cs typeface="ＭＳ Ｐゴシック" pitchFamily="84" charset="-128"/>
              </a:rPr>
              <a:t>How often do people work or volunteer at 2HJ?</a:t>
            </a:r>
          </a:p>
          <a:p>
            <a:pPr eaLnBrk="1" hangingPunct="1">
              <a:buFont typeface="Arial" pitchFamily="84" charset="0"/>
              <a:buNone/>
            </a:pPr>
            <a:r>
              <a:rPr lang="en-US" sz="1600" smtClean="0">
                <a:solidFill>
                  <a:srgbClr val="2F8064"/>
                </a:solidFill>
                <a:ea typeface="ＭＳ Ｐゴシック" pitchFamily="84" charset="-128"/>
                <a:cs typeface="ＭＳ Ｐゴシック" pitchFamily="84" charset="-128"/>
              </a:rPr>
              <a:t>12)  </a:t>
            </a:r>
            <a:r>
              <a:rPr lang="en-US" sz="1600" i="1" smtClean="0">
                <a:solidFill>
                  <a:srgbClr val="2F8064"/>
                </a:solidFill>
                <a:ea typeface="ＭＳ Ｐゴシック" pitchFamily="84" charset="-128"/>
                <a:cs typeface="ＭＳ Ｐゴシック" pitchFamily="84" charset="-128"/>
              </a:rPr>
              <a:t>What do we need to do if we want to participate in the soup kitchen?</a:t>
            </a:r>
          </a:p>
          <a:p>
            <a:pPr eaLnBrk="1" hangingPunct="1">
              <a:buFont typeface="Arial" pitchFamily="84" charset="0"/>
              <a:buNone/>
            </a:pPr>
            <a:r>
              <a:rPr lang="en-US" sz="1600" smtClean="0">
                <a:solidFill>
                  <a:srgbClr val="2F8064"/>
                </a:solidFill>
                <a:ea typeface="ＭＳ Ｐゴシック" pitchFamily="84" charset="-128"/>
                <a:cs typeface="ＭＳ Ｐゴシック" pitchFamily="84" charset="-128"/>
              </a:rPr>
              <a:t>13)</a:t>
            </a:r>
            <a:r>
              <a:rPr lang="en-US" sz="1600" i="1" smtClean="0">
                <a:solidFill>
                  <a:srgbClr val="2F8064"/>
                </a:solidFill>
                <a:ea typeface="ＭＳ Ｐゴシック" pitchFamily="84" charset="-128"/>
                <a:cs typeface="ＭＳ Ｐゴシック" pitchFamily="84" charset="-128"/>
              </a:rPr>
              <a:t>  What do volunteers at 2HJ do besides the soup kitchen?</a:t>
            </a:r>
          </a:p>
          <a:p>
            <a:pPr eaLnBrk="1" hangingPunct="1">
              <a:buFont typeface="Arial" pitchFamily="84" charset="0"/>
              <a:buAutoNum type="arabicParenR" startAt="14"/>
            </a:pPr>
            <a:r>
              <a:rPr lang="en-US" sz="1600" i="1" smtClean="0">
                <a:solidFill>
                  <a:srgbClr val="2F8064"/>
                </a:solidFill>
                <a:ea typeface="ＭＳ Ｐゴシック" pitchFamily="84" charset="-128"/>
                <a:cs typeface="ＭＳ Ｐゴシック" pitchFamily="84" charset="-128"/>
              </a:rPr>
              <a:t>How do you obtain funding for 2HJ?</a:t>
            </a:r>
          </a:p>
          <a:p>
            <a:pPr eaLnBrk="1" hangingPunct="1">
              <a:buFont typeface="Arial" pitchFamily="84" charset="0"/>
              <a:buNone/>
            </a:pPr>
            <a:endParaRPr lang="en-US" sz="1600" i="1" smtClean="0">
              <a:solidFill>
                <a:srgbClr val="2F8064"/>
              </a:solidFill>
              <a:ea typeface="ＭＳ Ｐゴシック" pitchFamily="84" charset="-128"/>
              <a:cs typeface="ＭＳ Ｐゴシック" pitchFamily="84" charset="-128"/>
            </a:endParaRPr>
          </a:p>
        </p:txBody>
      </p:sp>
      <p:sp>
        <p:nvSpPr>
          <p:cNvPr id="77826" name="Rectangle 2"/>
          <p:cNvSpPr>
            <a:spLocks noGrp="1" noChangeArrowheads="1"/>
          </p:cNvSpPr>
          <p:nvPr>
            <p:ph type="title"/>
          </p:nvPr>
        </p:nvSpPr>
        <p:spPr>
          <a:xfrm>
            <a:off x="468313" y="620713"/>
            <a:ext cx="8229600" cy="1081087"/>
          </a:xfrm>
          <a:solidFill>
            <a:srgbClr val="008000">
              <a:alpha val="54901"/>
            </a:srgbClr>
          </a:solidFill>
        </p:spPr>
        <p:txBody>
          <a:bodyPr/>
          <a:lstStyle/>
          <a:p>
            <a:pPr algn="l" eaLnBrk="1" hangingPunct="1"/>
            <a:r>
              <a:rPr lang="en-US" sz="3200" smtClean="0">
                <a:ea typeface="ＭＳ Ｐゴシック" pitchFamily="84" charset="-128"/>
                <a:cs typeface="ＭＳ Ｐゴシック" pitchFamily="84" charset="-128"/>
              </a:rPr>
              <a:t>8. Guest Speaker Interview ~ </a:t>
            </a:r>
            <a:r>
              <a:rPr lang="en-US" sz="3200" i="1" smtClean="0">
                <a:ea typeface="ＭＳ Ｐゴシック" pitchFamily="84" charset="-128"/>
                <a:cs typeface="ＭＳ Ｐゴシック" pitchFamily="84" charset="-128"/>
              </a:rPr>
              <a:t>2nd Harvest Japan</a:t>
            </a:r>
            <a:endParaRPr lang="en-US" sz="3200" smtClean="0">
              <a:ea typeface="ＭＳ Ｐゴシック" pitchFamily="84" charset="-128"/>
              <a:cs typeface="ＭＳ Ｐゴシック" pitchFamily="84" charset="-128"/>
            </a:endParaRPr>
          </a:p>
        </p:txBody>
      </p:sp>
      <p:pic>
        <p:nvPicPr>
          <p:cNvPr id="77827" name="Picture 6" descr="2HJ-distributing"/>
          <p:cNvPicPr>
            <a:picLocks noChangeAspect="1" noChangeArrowheads="1"/>
          </p:cNvPicPr>
          <p:nvPr/>
        </p:nvPicPr>
        <p:blipFill>
          <a:blip r:embed="rId4" cstate="print"/>
          <a:srcRect/>
          <a:stretch>
            <a:fillRect/>
          </a:stretch>
        </p:blipFill>
        <p:spPr bwMode="auto">
          <a:xfrm>
            <a:off x="4343400" y="2057400"/>
            <a:ext cx="4419600" cy="3556000"/>
          </a:xfrm>
          <a:prstGeom prst="rect">
            <a:avLst/>
          </a:prstGeom>
          <a:noFill/>
          <a:ln w="9525">
            <a:noFill/>
            <a:miter lim="800000"/>
            <a:headEnd/>
            <a:tailEnd/>
          </a:ln>
        </p:spPr>
      </p:pic>
      <p:pic>
        <p:nvPicPr>
          <p:cNvPr id="50183" name="Picture 7" descr="logo_top"/>
          <p:cNvPicPr>
            <a:picLocks noChangeAspect="1" noChangeArrowheads="1"/>
          </p:cNvPicPr>
          <p:nvPr/>
        </p:nvPicPr>
        <p:blipFill>
          <a:blip r:embed="rId5" cstate="print"/>
          <a:srcRect/>
          <a:stretch>
            <a:fillRect/>
          </a:stretch>
        </p:blipFill>
        <p:spPr bwMode="auto">
          <a:xfrm rot="304158">
            <a:off x="7467600" y="4953000"/>
            <a:ext cx="1368425" cy="1644650"/>
          </a:xfrm>
          <a:prstGeom prst="rect">
            <a:avLst/>
          </a:prstGeom>
          <a:noFill/>
          <a:ln w="9525">
            <a:noFill/>
            <a:miter lim="800000"/>
            <a:headEnd/>
            <a:tailEnd/>
          </a:ln>
        </p:spPr>
      </p:pic>
      <p:sp>
        <p:nvSpPr>
          <p:cNvPr id="6" name="TextBox 5"/>
          <p:cNvSpPr txBox="1">
            <a:spLocks noChangeArrowheads="1"/>
          </p:cNvSpPr>
          <p:nvPr/>
        </p:nvSpPr>
        <p:spPr bwMode="auto">
          <a:xfrm>
            <a:off x="4716463" y="5949950"/>
            <a:ext cx="2012950" cy="366713"/>
          </a:xfrm>
          <a:prstGeom prst="rect">
            <a:avLst/>
          </a:prstGeom>
          <a:noFill/>
          <a:ln w="9525">
            <a:noFill/>
            <a:miter lim="800000"/>
            <a:headEnd/>
            <a:tailEnd/>
          </a:ln>
        </p:spPr>
        <p:txBody>
          <a:bodyPr wrap="none">
            <a:prstTxWarp prst="textNoShape">
              <a:avLst/>
            </a:prstTxWarp>
            <a:spAutoFit/>
          </a:bodyPr>
          <a:lstStyle/>
          <a:p>
            <a:r>
              <a:rPr lang="en-US" sz="1800">
                <a:solidFill>
                  <a:srgbClr val="2F8064"/>
                </a:solidFill>
              </a:rPr>
              <a:t>http://www.2hj.org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wheel(4)">
                                      <p:cBhvr>
                                        <p:cTn id="7" dur="2000"/>
                                        <p:tgtEl>
                                          <p:spTgt spid="50183"/>
                                        </p:tgtEl>
                                      </p:cBhvr>
                                    </p:animEffect>
                                  </p:childTnLst>
                                </p:cTn>
                              </p:par>
                            </p:childTnLst>
                          </p:cTn>
                        </p:par>
                        <p:par>
                          <p:cTn id="8" fill="hold">
                            <p:stCondLst>
                              <p:cond delay="2000"/>
                            </p:stCondLst>
                            <p:childTnLst>
                              <p:par>
                                <p:cTn id="9" presetID="10" presetClass="entr" presetSubtype="0" fill="hold" grpId="1"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4"/>
          <p:cNvSpPr>
            <a:spLocks noGrp="1"/>
          </p:cNvSpPr>
          <p:nvPr>
            <p:ph type="body" sz="half" idx="2"/>
          </p:nvPr>
        </p:nvSpPr>
        <p:spPr>
          <a:xfrm>
            <a:off x="468313" y="1341438"/>
            <a:ext cx="3810000" cy="4929187"/>
          </a:xfrm>
          <a:blipFill dpi="0" rotWithShape="1">
            <a:blip r:embed="rId3" cstate="print"/>
            <a:srcRect/>
            <a:tile tx="0" ty="0" sx="100000" sy="100000" flip="none" algn="tl"/>
          </a:blipFill>
        </p:spPr>
        <p:txBody>
          <a:bodyPr/>
          <a:lstStyle/>
          <a:p>
            <a:pPr eaLnBrk="1" hangingPunct="1">
              <a:buFont typeface="Arial" pitchFamily="84" charset="0"/>
              <a:buNone/>
            </a:pPr>
            <a:endParaRPr lang="en-US" sz="1600" smtClean="0">
              <a:solidFill>
                <a:srgbClr val="2F8064"/>
              </a:solidFill>
              <a:ea typeface="ＭＳ Ｐゴシック" pitchFamily="84" charset="-128"/>
              <a:cs typeface="ＭＳ Ｐゴシック" pitchFamily="84" charset="-128"/>
            </a:endParaRPr>
          </a:p>
          <a:p>
            <a:pPr eaLnBrk="1" hangingPunct="1">
              <a:buFont typeface="Arial" pitchFamily="84" charset="0"/>
              <a:buNone/>
            </a:pPr>
            <a:r>
              <a:rPr lang="en-US" sz="1600" smtClean="0">
                <a:solidFill>
                  <a:srgbClr val="2F8064"/>
                </a:solidFill>
                <a:ea typeface="ＭＳ Ｐゴシック" pitchFamily="84" charset="-128"/>
                <a:cs typeface="ＭＳ Ｐゴシック" pitchFamily="84" charset="-128"/>
              </a:rPr>
              <a:t>15)  </a:t>
            </a:r>
            <a:r>
              <a:rPr lang="en-US" sz="1600" i="1" smtClean="0">
                <a:solidFill>
                  <a:srgbClr val="2F8064"/>
                </a:solidFill>
                <a:ea typeface="ＭＳ Ｐゴシック" pitchFamily="84" charset="-128"/>
                <a:cs typeface="ＭＳ Ｐゴシック" pitchFamily="84" charset="-128"/>
              </a:rPr>
              <a:t>How much does it cost to cover annual expenses?</a:t>
            </a:r>
          </a:p>
          <a:p>
            <a:pPr eaLnBrk="1" hangingPunct="1">
              <a:buFont typeface="Arial" pitchFamily="84" charset="0"/>
              <a:buNone/>
            </a:pPr>
            <a:r>
              <a:rPr lang="en-US" sz="1600" smtClean="0">
                <a:solidFill>
                  <a:srgbClr val="2F8064"/>
                </a:solidFill>
                <a:ea typeface="ＭＳ Ｐゴシック" pitchFamily="84" charset="-128"/>
                <a:cs typeface="ＭＳ Ｐゴシック" pitchFamily="84" charset="-128"/>
              </a:rPr>
              <a:t>16)  </a:t>
            </a:r>
            <a:r>
              <a:rPr lang="en-US" sz="1600" i="1" smtClean="0">
                <a:solidFill>
                  <a:srgbClr val="2F8064"/>
                </a:solidFill>
                <a:ea typeface="ＭＳ Ｐゴシック" pitchFamily="84" charset="-128"/>
                <a:cs typeface="ＭＳ Ｐゴシック" pitchFamily="84" charset="-128"/>
              </a:rPr>
              <a:t>To what areas of Japan does 2HJ mainly distribute food?</a:t>
            </a:r>
          </a:p>
          <a:p>
            <a:pPr eaLnBrk="1" hangingPunct="1">
              <a:buFont typeface="Arial" pitchFamily="84" charset="0"/>
              <a:buNone/>
            </a:pPr>
            <a:r>
              <a:rPr lang="en-US" sz="1600" smtClean="0">
                <a:solidFill>
                  <a:srgbClr val="2F8064"/>
                </a:solidFill>
                <a:ea typeface="ＭＳ Ｐゴシック" pitchFamily="84" charset="-128"/>
                <a:cs typeface="ＭＳ Ｐゴシック" pitchFamily="84" charset="-128"/>
              </a:rPr>
              <a:t>17</a:t>
            </a:r>
            <a:r>
              <a:rPr lang="en-US" sz="1600">
                <a:solidFill>
                  <a:srgbClr val="2F8064"/>
                </a:solidFill>
                <a:ea typeface="ＭＳ Ｐゴシック" pitchFamily="84" charset="-128"/>
                <a:cs typeface="ＭＳ Ｐゴシック" pitchFamily="84" charset="-128"/>
              </a:rPr>
              <a:t>)  </a:t>
            </a:r>
            <a:r>
              <a:rPr lang="en-US" sz="1600" i="1">
                <a:solidFill>
                  <a:srgbClr val="2F8064"/>
                </a:solidFill>
                <a:ea typeface="ＭＳ Ｐゴシック" pitchFamily="84" charset="-128"/>
                <a:cs typeface="ＭＳ Ｐゴシック" pitchFamily="84" charset="-128"/>
              </a:rPr>
              <a:t>When did you decide to go to Tohoku? </a:t>
            </a:r>
          </a:p>
          <a:p>
            <a:pPr eaLnBrk="1" hangingPunct="1">
              <a:buFont typeface="Arial" pitchFamily="84" charset="0"/>
              <a:buNone/>
            </a:pPr>
            <a:r>
              <a:rPr lang="en-US" sz="1600">
                <a:solidFill>
                  <a:srgbClr val="2F8064"/>
                </a:solidFill>
                <a:ea typeface="ＭＳ Ｐゴシック" pitchFamily="84" charset="-128"/>
                <a:cs typeface="ＭＳ Ｐゴシック" pitchFamily="84" charset="-128"/>
              </a:rPr>
              <a:t>18)  </a:t>
            </a:r>
            <a:r>
              <a:rPr lang="en-US" sz="1600" i="1">
                <a:solidFill>
                  <a:srgbClr val="2F8064"/>
                </a:solidFill>
                <a:ea typeface="ＭＳ Ｐゴシック" pitchFamily="84" charset="-128"/>
                <a:cs typeface="ＭＳ Ｐゴシック" pitchFamily="84" charset="-128"/>
              </a:rPr>
              <a:t>How did you reach survivors? Wasn’t it dangerous?</a:t>
            </a:r>
          </a:p>
          <a:p>
            <a:pPr eaLnBrk="1" hangingPunct="1">
              <a:buFont typeface="Arial" pitchFamily="84" charset="0"/>
              <a:buNone/>
            </a:pPr>
            <a:r>
              <a:rPr lang="en-US" sz="1600">
                <a:solidFill>
                  <a:srgbClr val="2F8064"/>
                </a:solidFill>
                <a:ea typeface="ＭＳ Ｐゴシック" pitchFamily="84" charset="-128"/>
                <a:cs typeface="ＭＳ Ｐゴシック" pitchFamily="84" charset="-128"/>
              </a:rPr>
              <a:t>19)  </a:t>
            </a:r>
            <a:r>
              <a:rPr lang="en-US" sz="1600" i="1">
                <a:solidFill>
                  <a:srgbClr val="2F8064"/>
                </a:solidFill>
                <a:ea typeface="ＭＳ Ｐゴシック" pitchFamily="84" charset="-128"/>
                <a:cs typeface="ＭＳ Ｐゴシック" pitchFamily="84" charset="-128"/>
              </a:rPr>
              <a:t>What is most needed in Tohoku right now?</a:t>
            </a:r>
          </a:p>
          <a:p>
            <a:pPr eaLnBrk="1" hangingPunct="1">
              <a:buFont typeface="Arial" pitchFamily="84" charset="0"/>
              <a:buNone/>
            </a:pPr>
            <a:r>
              <a:rPr lang="en-US" sz="1600">
                <a:solidFill>
                  <a:srgbClr val="2F8064"/>
                </a:solidFill>
                <a:ea typeface="ＭＳ Ｐゴシック" pitchFamily="84" charset="-128"/>
                <a:cs typeface="ＭＳ Ｐゴシック" pitchFamily="84" charset="-128"/>
              </a:rPr>
              <a:t>20)  </a:t>
            </a:r>
            <a:r>
              <a:rPr lang="en-US" sz="1600" i="1">
                <a:solidFill>
                  <a:srgbClr val="2F8064"/>
                </a:solidFill>
                <a:ea typeface="ＭＳ Ｐゴシック" pitchFamily="84" charset="-128"/>
                <a:cs typeface="ＭＳ Ｐゴシック" pitchFamily="84" charset="-128"/>
              </a:rPr>
              <a:t>What kind of food do you provide for people?</a:t>
            </a:r>
          </a:p>
          <a:p>
            <a:pPr eaLnBrk="1" hangingPunct="1">
              <a:buFont typeface="Arial" pitchFamily="84" charset="0"/>
              <a:buNone/>
            </a:pPr>
            <a:r>
              <a:rPr lang="en-US" sz="1600">
                <a:solidFill>
                  <a:srgbClr val="2F8064"/>
                </a:solidFill>
                <a:ea typeface="ＭＳ Ｐゴシック" pitchFamily="84" charset="-128"/>
                <a:cs typeface="ＭＳ Ｐゴシック" pitchFamily="84" charset="-128"/>
              </a:rPr>
              <a:t>21)  </a:t>
            </a:r>
            <a:r>
              <a:rPr lang="en-US" sz="1600" i="1">
                <a:solidFill>
                  <a:srgbClr val="2F8064"/>
                </a:solidFill>
                <a:ea typeface="ＭＳ Ｐゴシック" pitchFamily="84" charset="-128"/>
                <a:cs typeface="ＭＳ Ｐゴシック" pitchFamily="84" charset="-128"/>
              </a:rPr>
              <a:t>Does 2HJ receive food everyday?</a:t>
            </a:r>
          </a:p>
          <a:p>
            <a:pPr eaLnBrk="1" hangingPunct="1">
              <a:buFont typeface="Arial" pitchFamily="84" charset="0"/>
              <a:buAutoNum type="arabicParenR" startAt="22"/>
            </a:pPr>
            <a:r>
              <a:rPr lang="en-US" sz="1600" i="1" smtClean="0">
                <a:solidFill>
                  <a:srgbClr val="2F8064"/>
                </a:solidFill>
                <a:ea typeface="ＭＳ Ｐゴシック" pitchFamily="84" charset="-128"/>
                <a:cs typeface="ＭＳ Ｐゴシック" pitchFamily="84" charset="-128"/>
              </a:rPr>
              <a:t>Are </a:t>
            </a:r>
            <a:r>
              <a:rPr lang="en-US" sz="1600" i="1">
                <a:solidFill>
                  <a:srgbClr val="2F8064"/>
                </a:solidFill>
                <a:ea typeface="ＭＳ Ｐゴシック" pitchFamily="84" charset="-128"/>
                <a:cs typeface="ＭＳ Ｐゴシック" pitchFamily="84" charset="-128"/>
              </a:rPr>
              <a:t>you able to use all of the food that 2HJ </a:t>
            </a:r>
            <a:r>
              <a:rPr lang="en-US" sz="1600" i="1" smtClean="0">
                <a:solidFill>
                  <a:srgbClr val="2F8064"/>
                </a:solidFill>
                <a:ea typeface="ＭＳ Ｐゴシック" pitchFamily="84" charset="-128"/>
                <a:cs typeface="ＭＳ Ｐゴシック" pitchFamily="84" charset="-128"/>
              </a:rPr>
              <a:t>receives?</a:t>
            </a:r>
          </a:p>
          <a:p>
            <a:pPr eaLnBrk="1" hangingPunct="1">
              <a:buFont typeface="Arial" pitchFamily="84" charset="0"/>
              <a:buNone/>
            </a:pPr>
            <a:r>
              <a:rPr lang="en-US" sz="1600" smtClean="0">
                <a:solidFill>
                  <a:srgbClr val="2F8064"/>
                </a:solidFill>
                <a:ea typeface="ＭＳ Ｐゴシック" pitchFamily="84" charset="-128"/>
                <a:cs typeface="ＭＳ Ｐゴシック" pitchFamily="84" charset="-128"/>
              </a:rPr>
              <a:t>23)  </a:t>
            </a:r>
            <a:r>
              <a:rPr lang="en-US" sz="1600" i="1" smtClean="0">
                <a:solidFill>
                  <a:srgbClr val="2F8064"/>
                </a:solidFill>
                <a:ea typeface="ＭＳ Ｐゴシック" pitchFamily="84" charset="-128"/>
                <a:cs typeface="ＭＳ Ｐゴシック" pitchFamily="84" charset="-128"/>
              </a:rPr>
              <a:t>What </a:t>
            </a:r>
            <a:r>
              <a:rPr lang="en-US" sz="1600" i="1">
                <a:solidFill>
                  <a:srgbClr val="2F8064"/>
                </a:solidFill>
                <a:ea typeface="ＭＳ Ｐゴシック" pitchFamily="84" charset="-128"/>
                <a:cs typeface="ＭＳ Ｐゴシック" pitchFamily="84" charset="-128"/>
              </a:rPr>
              <a:t>are your plans for the future of 2HJ?</a:t>
            </a:r>
          </a:p>
        </p:txBody>
      </p:sp>
      <p:sp>
        <p:nvSpPr>
          <p:cNvPr id="79874" name="Rectangle 2"/>
          <p:cNvSpPr>
            <a:spLocks noGrp="1" noChangeArrowheads="1"/>
          </p:cNvSpPr>
          <p:nvPr>
            <p:ph type="title"/>
          </p:nvPr>
        </p:nvSpPr>
        <p:spPr>
          <a:xfrm>
            <a:off x="468313" y="549275"/>
            <a:ext cx="8229600" cy="898525"/>
          </a:xfrm>
          <a:solidFill>
            <a:srgbClr val="008000">
              <a:alpha val="54901"/>
            </a:srgbClr>
          </a:solidFill>
        </p:spPr>
        <p:txBody>
          <a:bodyPr/>
          <a:lstStyle/>
          <a:p>
            <a:pPr algn="l" eaLnBrk="1" hangingPunct="1"/>
            <a:r>
              <a:rPr lang="en-US" sz="3200" smtClean="0">
                <a:ea typeface="ＭＳ Ｐゴシック" pitchFamily="84" charset="-128"/>
                <a:cs typeface="ＭＳ Ｐゴシック" pitchFamily="84" charset="-128"/>
              </a:rPr>
              <a:t>8. Guest Speaker Interview ~ </a:t>
            </a:r>
            <a:r>
              <a:rPr lang="en-US" sz="3200" i="1" smtClean="0">
                <a:ea typeface="ＭＳ Ｐゴシック" pitchFamily="84" charset="-128"/>
                <a:cs typeface="ＭＳ Ｐゴシック" pitchFamily="84" charset="-128"/>
              </a:rPr>
              <a:t>2nd Harvest Japan</a:t>
            </a:r>
            <a:endParaRPr lang="en-US" sz="3600" smtClean="0">
              <a:ea typeface="ＭＳ Ｐゴシック" pitchFamily="84" charset="-128"/>
              <a:cs typeface="ＭＳ Ｐゴシック" pitchFamily="84" charset="-128"/>
            </a:endParaRPr>
          </a:p>
        </p:txBody>
      </p:sp>
      <p:pic>
        <p:nvPicPr>
          <p:cNvPr id="79875" name="Picture 11" descr="Newsletter_2011_1_E"/>
          <p:cNvPicPr>
            <a:picLocks noChangeAspect="1" noChangeArrowheads="1"/>
          </p:cNvPicPr>
          <p:nvPr/>
        </p:nvPicPr>
        <p:blipFill>
          <a:blip r:embed="rId4" cstate="print"/>
          <a:srcRect/>
          <a:stretch>
            <a:fillRect/>
          </a:stretch>
        </p:blipFill>
        <p:spPr bwMode="auto">
          <a:xfrm>
            <a:off x="5435600" y="1700213"/>
            <a:ext cx="3330575" cy="4343400"/>
          </a:xfrm>
          <a:prstGeom prst="rect">
            <a:avLst/>
          </a:prstGeom>
          <a:noFill/>
          <a:ln w="9525">
            <a:noFill/>
            <a:miter lim="800000"/>
            <a:headEnd/>
            <a:tailEnd/>
          </a:ln>
        </p:spPr>
      </p:pic>
      <p:pic>
        <p:nvPicPr>
          <p:cNvPr id="79876" name="Picture 15" descr="Newsletter2011no1E(2)"/>
          <p:cNvPicPr>
            <a:picLocks noChangeAspect="1" noChangeArrowheads="1"/>
          </p:cNvPicPr>
          <p:nvPr/>
        </p:nvPicPr>
        <p:blipFill>
          <a:blip r:embed="rId5" cstate="print"/>
          <a:srcRect/>
          <a:stretch>
            <a:fillRect/>
          </a:stretch>
        </p:blipFill>
        <p:spPr bwMode="auto">
          <a:xfrm rot="359627">
            <a:off x="4187825" y="3948113"/>
            <a:ext cx="3175000" cy="228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468313" y="620713"/>
            <a:ext cx="8229600" cy="979487"/>
          </a:xfrm>
          <a:solidFill>
            <a:srgbClr val="008000">
              <a:alpha val="54901"/>
            </a:srgbClr>
          </a:solidFill>
        </p:spPr>
        <p:txBody>
          <a:bodyPr/>
          <a:lstStyle/>
          <a:p>
            <a:pPr algn="l" eaLnBrk="1" hangingPunct="1"/>
            <a:r>
              <a:rPr lang="en-US" sz="3200" smtClean="0">
                <a:ea typeface="ＭＳ Ｐゴシック" pitchFamily="84" charset="-128"/>
                <a:cs typeface="ＭＳ Ｐゴシック" pitchFamily="84" charset="-128"/>
              </a:rPr>
              <a:t>8. Guest Speaker Interview  ~ </a:t>
            </a:r>
            <a:r>
              <a:rPr lang="en-US" sz="3200" i="1" smtClean="0">
                <a:ea typeface="ＭＳ Ｐゴシック" pitchFamily="84" charset="-128"/>
                <a:cs typeface="ＭＳ Ｐゴシック" pitchFamily="84" charset="-128"/>
              </a:rPr>
              <a:t>2nd Harvest Japan</a:t>
            </a:r>
            <a:endParaRPr lang="en-US" sz="3600" smtClean="0">
              <a:ea typeface="ＭＳ Ｐゴシック" pitchFamily="84" charset="-128"/>
              <a:cs typeface="ＭＳ Ｐゴシック" pitchFamily="84" charset="-128"/>
            </a:endParaRPr>
          </a:p>
        </p:txBody>
      </p:sp>
      <p:pic>
        <p:nvPicPr>
          <p:cNvPr id="86021" name="Picture 5" descr="2HJ-PackingDays"/>
          <p:cNvPicPr>
            <a:picLocks noChangeAspect="1" noChangeArrowheads="1"/>
          </p:cNvPicPr>
          <p:nvPr/>
        </p:nvPicPr>
        <p:blipFill>
          <a:blip r:embed="rId3" cstate="print"/>
          <a:srcRect/>
          <a:stretch>
            <a:fillRect/>
          </a:stretch>
        </p:blipFill>
        <p:spPr bwMode="auto">
          <a:xfrm>
            <a:off x="685800" y="1600200"/>
            <a:ext cx="7620000" cy="4770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6021"/>
                                        </p:tgtEl>
                                        <p:attrNameLst>
                                          <p:attrName>style.visibility</p:attrName>
                                        </p:attrNameLst>
                                      </p:cBhvr>
                                      <p:to>
                                        <p:strVal val="visible"/>
                                      </p:to>
                                    </p:set>
                                    <p:animEffect transition="in" filter="dissolve">
                                      <p:cBhvr>
                                        <p:cTn id="7"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p:cNvSpPr>
          <p:nvPr>
            <p:ph type="body" sz="half" idx="1"/>
          </p:nvPr>
        </p:nvSpPr>
        <p:spPr>
          <a:xfrm>
            <a:off x="684213" y="1844675"/>
            <a:ext cx="3810000" cy="4343400"/>
          </a:xfrm>
          <a:solidFill>
            <a:schemeClr val="accent6">
              <a:lumMod val="75000"/>
            </a:schemeClr>
          </a:solidFill>
        </p:spPr>
        <p:txBody>
          <a:bodyPr/>
          <a:lstStyle/>
          <a:p>
            <a:pPr eaLnBrk="1" hangingPunct="1">
              <a:lnSpc>
                <a:spcPct val="150000"/>
              </a:lnSpc>
              <a:defRPr/>
            </a:pPr>
            <a:endParaRPr lang="en-US" sz="2000" dirty="0" smtClean="0">
              <a:ea typeface="ＭＳ Ｐゴシック" pitchFamily="84" charset="-128"/>
              <a:cs typeface="ＭＳ Ｐゴシック" pitchFamily="84" charset="-128"/>
            </a:endParaRPr>
          </a:p>
          <a:p>
            <a:pPr eaLnBrk="1" hangingPunct="1">
              <a:lnSpc>
                <a:spcPct val="140000"/>
              </a:lnSpc>
              <a:defRPr/>
            </a:pPr>
            <a:r>
              <a:rPr lang="en-US" sz="2000" dirty="0" smtClean="0">
                <a:ea typeface="ＭＳ Ｐゴシック" pitchFamily="84" charset="-128"/>
                <a:cs typeface="ＭＳ Ｐゴシック" pitchFamily="84" charset="-128"/>
              </a:rPr>
              <a:t>Facilitates process of finding an interviewee</a:t>
            </a:r>
          </a:p>
          <a:p>
            <a:pPr eaLnBrk="1" hangingPunct="1">
              <a:lnSpc>
                <a:spcPct val="150000"/>
              </a:lnSpc>
              <a:defRPr/>
            </a:pPr>
            <a:r>
              <a:rPr lang="en-US" sz="2000" dirty="0" smtClean="0">
                <a:ea typeface="ＭＳ Ｐゴシック" pitchFamily="84" charset="-128"/>
                <a:cs typeface="ＭＳ Ｐゴシック" pitchFamily="84" charset="-128"/>
              </a:rPr>
              <a:t>Simplifies scheduling &amp; logistics</a:t>
            </a:r>
          </a:p>
          <a:p>
            <a:pPr eaLnBrk="1" hangingPunct="1">
              <a:lnSpc>
                <a:spcPct val="140000"/>
              </a:lnSpc>
              <a:defRPr/>
            </a:pPr>
            <a:r>
              <a:rPr lang="en-US" sz="2000" dirty="0" smtClean="0">
                <a:ea typeface="ＭＳ Ｐゴシック" pitchFamily="84" charset="-128"/>
                <a:cs typeface="ＭＳ Ｐゴシック" pitchFamily="84" charset="-128"/>
              </a:rPr>
              <a:t>Allows for multiple contacts with interviewee</a:t>
            </a:r>
          </a:p>
          <a:p>
            <a:pPr eaLnBrk="1" hangingPunct="1">
              <a:lnSpc>
                <a:spcPct val="130000"/>
              </a:lnSpc>
              <a:defRPr/>
            </a:pPr>
            <a:r>
              <a:rPr lang="en-US" sz="2000" dirty="0" smtClean="0">
                <a:ea typeface="ＭＳ Ｐゴシック" pitchFamily="84" charset="-128"/>
                <a:cs typeface="ＭＳ Ｐゴシック" pitchFamily="84" charset="-128"/>
              </a:rPr>
              <a:t>Reduces impact of time constraints</a:t>
            </a:r>
          </a:p>
        </p:txBody>
      </p:sp>
      <p:sp>
        <p:nvSpPr>
          <p:cNvPr id="83970" name="Rectangle 4"/>
          <p:cNvSpPr>
            <a:spLocks noGrp="1"/>
          </p:cNvSpPr>
          <p:nvPr>
            <p:ph type="body" sz="half" idx="2"/>
          </p:nvPr>
        </p:nvSpPr>
        <p:spPr>
          <a:xfrm>
            <a:off x="4859338" y="2133600"/>
            <a:ext cx="3810000" cy="4343400"/>
          </a:xfrm>
          <a:solidFill>
            <a:srgbClr val="D1F082"/>
          </a:solidFill>
        </p:spPr>
        <p:txBody>
          <a:bodyPr/>
          <a:lstStyle/>
          <a:p>
            <a:pPr eaLnBrk="1" hangingPunct="1">
              <a:lnSpc>
                <a:spcPct val="150000"/>
              </a:lnSpc>
            </a:pPr>
            <a:endParaRPr lang="en-US" sz="800" smtClean="0">
              <a:ea typeface="ＭＳ Ｐゴシック" pitchFamily="84" charset="-128"/>
              <a:cs typeface="ＭＳ Ｐゴシック" pitchFamily="84" charset="-128"/>
            </a:endParaRPr>
          </a:p>
          <a:p>
            <a:pPr eaLnBrk="1" hangingPunct="1">
              <a:lnSpc>
                <a:spcPct val="150000"/>
              </a:lnSpc>
            </a:pPr>
            <a:r>
              <a:rPr lang="en-US" sz="2000" smtClean="0">
                <a:ea typeface="ＭＳ Ｐゴシック" pitchFamily="84" charset="-128"/>
                <a:cs typeface="ＭＳ Ｐゴシック" pitchFamily="84" charset="-128"/>
              </a:rPr>
              <a:t>Facilitates comprehension, clarification &amp; confirmation</a:t>
            </a:r>
          </a:p>
          <a:p>
            <a:pPr eaLnBrk="1" hangingPunct="1">
              <a:lnSpc>
                <a:spcPct val="150000"/>
              </a:lnSpc>
            </a:pPr>
            <a:r>
              <a:rPr lang="en-US" sz="2000" smtClean="0">
                <a:ea typeface="ＭＳ Ｐゴシック" pitchFamily="84" charset="-128"/>
                <a:cs typeface="ＭＳ Ｐゴシック" pitchFamily="84" charset="-128"/>
              </a:rPr>
              <a:t>Simplifies communication of detailed information</a:t>
            </a:r>
          </a:p>
          <a:p>
            <a:pPr eaLnBrk="1" hangingPunct="1">
              <a:lnSpc>
                <a:spcPct val="150000"/>
              </a:lnSpc>
            </a:pPr>
            <a:r>
              <a:rPr lang="en-US" sz="2000" smtClean="0">
                <a:ea typeface="ＭＳ Ｐゴシック" pitchFamily="84" charset="-128"/>
                <a:cs typeface="ＭＳ Ｐゴシック" pitchFamily="84" charset="-128"/>
              </a:rPr>
              <a:t>Provides transcription of interview</a:t>
            </a:r>
          </a:p>
          <a:p>
            <a:pPr eaLnBrk="1" hangingPunct="1">
              <a:lnSpc>
                <a:spcPct val="130000"/>
              </a:lnSpc>
              <a:buFont typeface="Arial" pitchFamily="84" charset="0"/>
              <a:buNone/>
            </a:pPr>
            <a:r>
              <a:rPr lang="en-US" sz="2000" smtClean="0">
                <a:ea typeface="ＭＳ Ｐゴシック" pitchFamily="84" charset="-128"/>
                <a:cs typeface="ＭＳ Ｐゴシック" pitchFamily="84" charset="-128"/>
              </a:rPr>
              <a:t>      (Students may choose to use a separate email account.)</a:t>
            </a:r>
          </a:p>
        </p:txBody>
      </p:sp>
      <p:sp>
        <p:nvSpPr>
          <p:cNvPr id="59395" name="Rectangle 2"/>
          <p:cNvSpPr>
            <a:spLocks noChangeArrowheads="1"/>
          </p:cNvSpPr>
          <p:nvPr/>
        </p:nvSpPr>
        <p:spPr bwMode="auto">
          <a:xfrm>
            <a:off x="609600" y="381000"/>
            <a:ext cx="8153400" cy="1143000"/>
          </a:xfrm>
          <a:prstGeom prst="rect">
            <a:avLst/>
          </a:prstGeom>
          <a:solidFill>
            <a:schemeClr val="accent3">
              <a:lumMod val="75000"/>
              <a:alpha val="54901"/>
            </a:schemeClr>
          </a:solidFill>
          <a:ln w="9525">
            <a:noFill/>
            <a:miter lim="800000"/>
            <a:headEnd/>
            <a:tailEnd/>
          </a:ln>
        </p:spPr>
        <p:txBody>
          <a:bodyPr anchor="ctr">
            <a:prstTxWarp prst="textNoShape">
              <a:avLst/>
            </a:prstTxWarp>
          </a:bodyPr>
          <a:lstStyle/>
          <a:p>
            <a:pPr algn="ctr">
              <a:defRPr/>
            </a:pPr>
            <a:r>
              <a:rPr lang="en-US" sz="4000" dirty="0">
                <a:latin typeface="Calibri" charset="0"/>
                <a:ea typeface="ＭＳ Ｐゴシック" charset="-128"/>
                <a:cs typeface="ＭＳ Ｐゴシック" charset="-128"/>
              </a:rPr>
              <a:t>9. E-mail Option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4273" name="Rectangle 3"/>
          <p:cNvSpPr>
            <a:spLocks noGrp="1"/>
          </p:cNvSpPr>
          <p:nvPr>
            <p:ph type="body" sz="half" idx="1"/>
          </p:nvPr>
        </p:nvSpPr>
        <p:spPr>
          <a:xfrm>
            <a:off x="4038600" y="1828800"/>
            <a:ext cx="4732338" cy="533400"/>
          </a:xfrm>
        </p:spPr>
        <p:txBody>
          <a:bodyPr/>
          <a:lstStyle/>
          <a:p>
            <a:pPr eaLnBrk="1" hangingPunct="1">
              <a:buFont typeface="Arial" pitchFamily="84" charset="0"/>
              <a:buNone/>
            </a:pPr>
            <a:r>
              <a:rPr lang="en-US" sz="2400">
                <a:ea typeface="ＭＳ Ｐゴシック" pitchFamily="84" charset="-128"/>
                <a:cs typeface="ＭＳ Ｐゴシック" pitchFamily="84" charset="-128"/>
              </a:rPr>
              <a:t>   …on iPad or iPhone or iPod touch</a:t>
            </a:r>
          </a:p>
        </p:txBody>
      </p:sp>
      <p:pic>
        <p:nvPicPr>
          <p:cNvPr id="86019" name="Picture 4" descr="Dragon Dict "/>
          <p:cNvPicPr>
            <a:picLocks noGrp="1" noChangeAspect="1" noChangeArrowheads="1"/>
          </p:cNvPicPr>
          <p:nvPr>
            <p:ph sz="half" idx="2"/>
          </p:nvPr>
        </p:nvPicPr>
        <p:blipFill>
          <a:blip r:embed="rId3" cstate="print"/>
          <a:srcRect/>
          <a:stretch>
            <a:fillRect/>
          </a:stretch>
        </p:blipFill>
        <p:spPr>
          <a:xfrm>
            <a:off x="1763713" y="2781300"/>
            <a:ext cx="5551487" cy="2805113"/>
          </a:xfrm>
        </p:spPr>
      </p:pic>
      <p:sp>
        <p:nvSpPr>
          <p:cNvPr id="54275" name="Text Box 5"/>
          <p:cNvSpPr txBox="1">
            <a:spLocks noChangeArrowheads="1"/>
          </p:cNvSpPr>
          <p:nvPr/>
        </p:nvSpPr>
        <p:spPr bwMode="auto">
          <a:xfrm>
            <a:off x="3708400" y="5661025"/>
            <a:ext cx="2454275" cy="457200"/>
          </a:xfrm>
          <a:prstGeom prst="rect">
            <a:avLst/>
          </a:prstGeom>
          <a:noFill/>
          <a:ln w="9525">
            <a:noFill/>
            <a:miter lim="800000"/>
            <a:headEnd/>
            <a:tailEnd/>
          </a:ln>
        </p:spPr>
        <p:txBody>
          <a:bodyPr wrap="none">
            <a:prstTxWarp prst="textNoShape">
              <a:avLst/>
            </a:prstTxWarp>
            <a:spAutoFit/>
          </a:bodyPr>
          <a:lstStyle/>
          <a:p>
            <a:pPr eaLnBrk="0" hangingPunct="0"/>
            <a:r>
              <a:rPr lang="en-US"/>
              <a:t>Dragon Dictation</a:t>
            </a:r>
          </a:p>
        </p:txBody>
      </p:sp>
      <p:sp>
        <p:nvSpPr>
          <p:cNvPr id="57348" name="Rectangle 2"/>
          <p:cNvSpPr>
            <a:spLocks noGrp="1" noChangeArrowheads="1"/>
          </p:cNvSpPr>
          <p:nvPr>
            <p:ph type="title"/>
          </p:nvPr>
        </p:nvSpPr>
        <p:spPr>
          <a:xfrm>
            <a:off x="539750" y="692150"/>
            <a:ext cx="8229600" cy="936625"/>
          </a:xfrm>
          <a:solidFill>
            <a:schemeClr val="accent3">
              <a:lumMod val="75000"/>
              <a:alpha val="54901"/>
            </a:schemeClr>
          </a:solidFill>
        </p:spPr>
        <p:txBody>
          <a:bodyPr/>
          <a:lstStyle/>
          <a:p>
            <a:pPr eaLnBrk="1" hangingPunct="1">
              <a:defRPr/>
            </a:pPr>
            <a:r>
              <a:rPr lang="en-US" sz="4000" dirty="0" smtClean="0">
                <a:ea typeface="ＭＳ Ｐゴシック" charset="-128"/>
                <a:cs typeface="ＭＳ Ｐゴシック" charset="-128"/>
              </a:rPr>
              <a:t>9. Audio Recording Options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273">
                                            <p:txEl>
                                              <p:pRg st="0" end="0"/>
                                            </p:txEl>
                                          </p:spTgt>
                                        </p:tgtEl>
                                        <p:attrNameLst>
                                          <p:attrName>style.visibility</p:attrName>
                                        </p:attrNameLst>
                                      </p:cBhvr>
                                      <p:to>
                                        <p:strVal val="visible"/>
                                      </p:to>
                                    </p:set>
                                    <p:anim calcmode="lin" valueType="num">
                                      <p:cBhvr additive="base">
                                        <p:cTn id="7" dur="500" fill="hold"/>
                                        <p:tgtEl>
                                          <p:spTgt spid="5427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427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4275"/>
                                        </p:tgtEl>
                                        <p:attrNameLst>
                                          <p:attrName>style.visibility</p:attrName>
                                        </p:attrNameLst>
                                      </p:cBhvr>
                                      <p:to>
                                        <p:strVal val="visible"/>
                                      </p:to>
                                    </p:set>
                                    <p:animEffect transition="in" filter="fade">
                                      <p:cBhvr>
                                        <p:cTn id="12" dur="1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build="p"/>
      <p:bldP spid="5427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54273" name="Rectangle 3"/>
          <p:cNvSpPr>
            <a:spLocks noGrp="1"/>
          </p:cNvSpPr>
          <p:nvPr>
            <p:ph type="body" sz="half" idx="4294967295"/>
          </p:nvPr>
        </p:nvSpPr>
        <p:spPr>
          <a:xfrm>
            <a:off x="4876800" y="1752600"/>
            <a:ext cx="2286000" cy="593725"/>
          </a:xfrm>
        </p:spPr>
        <p:txBody>
          <a:bodyPr/>
          <a:lstStyle/>
          <a:p>
            <a:pPr eaLnBrk="1" hangingPunct="1">
              <a:buFont typeface="Arial" pitchFamily="84" charset="0"/>
              <a:buNone/>
            </a:pPr>
            <a:r>
              <a:rPr lang="en-US" sz="2000">
                <a:ea typeface="ＭＳ Ｐゴシック" pitchFamily="84" charset="-128"/>
                <a:cs typeface="ＭＳ Ｐゴシック" pitchFamily="84" charset="-128"/>
              </a:rPr>
              <a:t>   </a:t>
            </a:r>
            <a:r>
              <a:rPr lang="en-US" sz="2800">
                <a:ea typeface="ＭＳ Ｐゴシック" pitchFamily="84" charset="-128"/>
                <a:cs typeface="ＭＳ Ｐゴシック" pitchFamily="84" charset="-128"/>
              </a:rPr>
              <a:t>…for Android</a:t>
            </a:r>
          </a:p>
        </p:txBody>
      </p:sp>
      <p:pic>
        <p:nvPicPr>
          <p:cNvPr id="88067" name="Picture 4" descr="Dragon Dict "/>
          <p:cNvPicPr>
            <a:picLocks noGrp="1" noChangeAspect="1" noChangeArrowheads="1"/>
          </p:cNvPicPr>
          <p:nvPr>
            <p:ph sz="half" idx="4294967295"/>
          </p:nvPr>
        </p:nvPicPr>
        <p:blipFill>
          <a:blip r:embed="rId3" cstate="print"/>
          <a:srcRect/>
          <a:stretch>
            <a:fillRect/>
          </a:stretch>
        </p:blipFill>
        <p:spPr>
          <a:xfrm>
            <a:off x="1763713" y="2781300"/>
            <a:ext cx="4484687" cy="2265363"/>
          </a:xfrm>
        </p:spPr>
      </p:pic>
      <p:sp>
        <p:nvSpPr>
          <p:cNvPr id="57348" name="Rectangle 2"/>
          <p:cNvSpPr>
            <a:spLocks noGrp="1" noChangeArrowheads="1"/>
          </p:cNvSpPr>
          <p:nvPr>
            <p:ph type="title" idx="4294967295"/>
          </p:nvPr>
        </p:nvSpPr>
        <p:spPr>
          <a:xfrm>
            <a:off x="539750" y="692150"/>
            <a:ext cx="8229600" cy="936625"/>
          </a:xfrm>
          <a:solidFill>
            <a:schemeClr val="accent3">
              <a:lumMod val="75000"/>
              <a:alpha val="54901"/>
            </a:schemeClr>
          </a:solidFill>
        </p:spPr>
        <p:txBody>
          <a:bodyPr/>
          <a:lstStyle/>
          <a:p>
            <a:pPr eaLnBrk="1" hangingPunct="1">
              <a:defRPr/>
            </a:pPr>
            <a:r>
              <a:rPr lang="en-US" sz="4000" dirty="0" smtClean="0">
                <a:ea typeface="ＭＳ Ｐゴシック" charset="-128"/>
                <a:cs typeface="ＭＳ Ｐゴシック" charset="-128"/>
              </a:rPr>
              <a:t>9. Audio Recording Options</a:t>
            </a:r>
          </a:p>
        </p:txBody>
      </p:sp>
      <p:pic>
        <p:nvPicPr>
          <p:cNvPr id="88069" name="Picture 6" descr="HbwRl9NfRT3hkefXnZWITVjyjnMNrZEIKspsPJraW7zMRNaup8CNoebdHM_Mkc8qDJA=w705"/>
          <p:cNvPicPr>
            <a:picLocks noChangeAspect="1" noChangeArrowheads="1"/>
          </p:cNvPicPr>
          <p:nvPr/>
        </p:nvPicPr>
        <p:blipFill>
          <a:blip r:embed="rId4" cstate="print"/>
          <a:srcRect/>
          <a:stretch>
            <a:fillRect/>
          </a:stretch>
        </p:blipFill>
        <p:spPr bwMode="auto">
          <a:xfrm>
            <a:off x="1143000" y="2438400"/>
            <a:ext cx="6858000" cy="3354388"/>
          </a:xfrm>
          <a:prstGeom prst="rect">
            <a:avLst/>
          </a:prstGeom>
          <a:noFill/>
          <a:ln w="9525">
            <a:noFill/>
            <a:miter lim="800000"/>
            <a:headEnd/>
            <a:tailEnd/>
          </a:ln>
        </p:spPr>
      </p:pic>
      <p:sp>
        <p:nvSpPr>
          <p:cNvPr id="52232" name="Text Box 8"/>
          <p:cNvSpPr txBox="1">
            <a:spLocks noChangeArrowheads="1"/>
          </p:cNvSpPr>
          <p:nvPr/>
        </p:nvSpPr>
        <p:spPr bwMode="auto">
          <a:xfrm>
            <a:off x="6477000" y="6019800"/>
            <a:ext cx="2070100" cy="396875"/>
          </a:xfrm>
          <a:prstGeom prst="rect">
            <a:avLst/>
          </a:prstGeom>
          <a:noFill/>
          <a:ln w="9525">
            <a:noFill/>
            <a:miter lim="800000"/>
            <a:headEnd/>
            <a:tailEnd/>
          </a:ln>
        </p:spPr>
        <p:txBody>
          <a:bodyPr>
            <a:prstTxWarp prst="textNoShape">
              <a:avLst/>
            </a:prstTxWarp>
            <a:spAutoFit/>
          </a:bodyPr>
          <a:lstStyle/>
          <a:p>
            <a:r>
              <a:rPr lang="en-US" sz="2000"/>
              <a:t>…coming soon?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273">
                                            <p:txEl>
                                              <p:pRg st="0" end="0"/>
                                            </p:txEl>
                                          </p:spTgt>
                                        </p:tgtEl>
                                        <p:attrNameLst>
                                          <p:attrName>style.visibility</p:attrName>
                                        </p:attrNameLst>
                                      </p:cBhvr>
                                      <p:to>
                                        <p:strVal val="visible"/>
                                      </p:to>
                                    </p:set>
                                    <p:anim calcmode="lin" valueType="num">
                                      <p:cBhvr additive="base">
                                        <p:cTn id="7" dur="500" fill="hold"/>
                                        <p:tgtEl>
                                          <p:spTgt spid="5427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427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7" presetClass="entr" presetSubtype="2" fill="hold" grpId="0" nodeType="afterEffect">
                                  <p:stCondLst>
                                    <p:cond delay="0"/>
                                  </p:stCondLst>
                                  <p:childTnLst>
                                    <p:set>
                                      <p:cBhvr>
                                        <p:cTn id="11" dur="1" fill="hold">
                                          <p:stCondLst>
                                            <p:cond delay="0"/>
                                          </p:stCondLst>
                                        </p:cTn>
                                        <p:tgtEl>
                                          <p:spTgt spid="52232"/>
                                        </p:tgtEl>
                                        <p:attrNameLst>
                                          <p:attrName>style.visibility</p:attrName>
                                        </p:attrNameLst>
                                      </p:cBhvr>
                                      <p:to>
                                        <p:strVal val="visible"/>
                                      </p:to>
                                    </p:set>
                                    <p:anim calcmode="lin" valueType="num">
                                      <p:cBhvr additive="base">
                                        <p:cTn id="12" dur="1000" fill="hold"/>
                                        <p:tgtEl>
                                          <p:spTgt spid="52232"/>
                                        </p:tgtEl>
                                        <p:attrNameLst>
                                          <p:attrName>ppt_x</p:attrName>
                                        </p:attrNameLst>
                                      </p:cBhvr>
                                      <p:tavLst>
                                        <p:tav tm="0">
                                          <p:val>
                                            <p:strVal val="1+#ppt_w/2"/>
                                          </p:val>
                                        </p:tav>
                                        <p:tav tm="100000">
                                          <p:val>
                                            <p:strVal val="#ppt_x"/>
                                          </p:val>
                                        </p:tav>
                                      </p:tavLst>
                                    </p:anim>
                                    <p:anim calcmode="lin" valueType="num">
                                      <p:cBhvr additive="base">
                                        <p:cTn id="13" dur="1000" fill="hold"/>
                                        <p:tgtEl>
                                          <p:spTgt spid="522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build="p"/>
      <p:bldP spid="522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90114" name="Picture 3" descr="Record Skype on mac"/>
          <p:cNvPicPr>
            <a:picLocks noGrp="1" noChangeAspect="1" noChangeArrowheads="1"/>
          </p:cNvPicPr>
          <p:nvPr>
            <p:ph sz="quarter" idx="3"/>
          </p:nvPr>
        </p:nvPicPr>
        <p:blipFill>
          <a:blip r:embed="rId3" cstate="print"/>
          <a:srcRect/>
          <a:stretch>
            <a:fillRect/>
          </a:stretch>
        </p:blipFill>
        <p:spPr>
          <a:xfrm>
            <a:off x="609600" y="2438400"/>
            <a:ext cx="4038600" cy="3505200"/>
          </a:xfrm>
        </p:spPr>
      </p:pic>
      <p:pic>
        <p:nvPicPr>
          <p:cNvPr id="90115" name="Picture 4" descr="vodburner"/>
          <p:cNvPicPr>
            <a:picLocks noGrp="1" noChangeAspect="1" noChangeArrowheads="1"/>
          </p:cNvPicPr>
          <p:nvPr>
            <p:ph sz="quarter" idx="4"/>
          </p:nvPr>
        </p:nvPicPr>
        <p:blipFill>
          <a:blip r:embed="rId4" cstate="print"/>
          <a:srcRect/>
          <a:stretch>
            <a:fillRect/>
          </a:stretch>
        </p:blipFill>
        <p:spPr>
          <a:xfrm>
            <a:off x="4648200" y="2209800"/>
            <a:ext cx="4095750" cy="4346575"/>
          </a:xfrm>
        </p:spPr>
      </p:pic>
      <p:sp>
        <p:nvSpPr>
          <p:cNvPr id="90116" name="Text Box 5"/>
          <p:cNvSpPr txBox="1">
            <a:spLocks noChangeArrowheads="1"/>
          </p:cNvSpPr>
          <p:nvPr/>
        </p:nvSpPr>
        <p:spPr bwMode="auto">
          <a:xfrm>
            <a:off x="762000" y="1800225"/>
            <a:ext cx="3657600" cy="457200"/>
          </a:xfrm>
          <a:prstGeom prst="rect">
            <a:avLst/>
          </a:prstGeom>
          <a:noFill/>
          <a:ln w="9525">
            <a:noFill/>
            <a:miter lim="800000"/>
            <a:headEnd/>
            <a:tailEnd/>
          </a:ln>
        </p:spPr>
        <p:txBody>
          <a:bodyPr>
            <a:prstTxWarp prst="textNoShape">
              <a:avLst/>
            </a:prstTxWarp>
            <a:spAutoFit/>
          </a:bodyPr>
          <a:lstStyle/>
          <a:p>
            <a:pPr eaLnBrk="0" hangingPunct="0"/>
            <a:endParaRPr lang="en-US"/>
          </a:p>
        </p:txBody>
      </p:sp>
      <p:sp>
        <p:nvSpPr>
          <p:cNvPr id="90117" name="Text Box 6"/>
          <p:cNvSpPr txBox="1">
            <a:spLocks noChangeArrowheads="1"/>
          </p:cNvSpPr>
          <p:nvPr/>
        </p:nvSpPr>
        <p:spPr bwMode="auto">
          <a:xfrm>
            <a:off x="5181600" y="1828800"/>
            <a:ext cx="2895600" cy="457200"/>
          </a:xfrm>
          <a:prstGeom prst="rect">
            <a:avLst/>
          </a:prstGeom>
          <a:noFill/>
          <a:ln w="9525">
            <a:noFill/>
            <a:miter lim="800000"/>
            <a:headEnd/>
            <a:tailEnd/>
          </a:ln>
        </p:spPr>
        <p:txBody>
          <a:bodyPr>
            <a:prstTxWarp prst="textNoShape">
              <a:avLst/>
            </a:prstTxWarp>
            <a:spAutoFit/>
          </a:bodyPr>
          <a:lstStyle/>
          <a:p>
            <a:pPr eaLnBrk="0" hangingPunct="0"/>
            <a:endParaRPr lang="en-US"/>
          </a:p>
        </p:txBody>
      </p:sp>
      <p:sp>
        <p:nvSpPr>
          <p:cNvPr id="90118" name="Rectangle 7"/>
          <p:cNvSpPr>
            <a:spLocks noChangeArrowheads="1"/>
          </p:cNvSpPr>
          <p:nvPr/>
        </p:nvSpPr>
        <p:spPr bwMode="auto">
          <a:xfrm>
            <a:off x="5291138" y="1668463"/>
            <a:ext cx="2709862" cy="457200"/>
          </a:xfrm>
          <a:prstGeom prst="rect">
            <a:avLst/>
          </a:prstGeom>
          <a:noFill/>
          <a:ln w="9525">
            <a:noFill/>
            <a:miter lim="800000"/>
            <a:headEnd/>
            <a:tailEnd/>
          </a:ln>
        </p:spPr>
        <p:txBody>
          <a:bodyPr>
            <a:prstTxWarp prst="textNoShape">
              <a:avLst/>
            </a:prstTxWarp>
            <a:spAutoFit/>
          </a:bodyPr>
          <a:lstStyle/>
          <a:p>
            <a:pPr eaLnBrk="0" hangingPunct="0"/>
            <a:endParaRPr lang="en-US"/>
          </a:p>
        </p:txBody>
      </p:sp>
      <p:sp>
        <p:nvSpPr>
          <p:cNvPr id="56326" name="Text Box 8"/>
          <p:cNvSpPr txBox="1">
            <a:spLocks noChangeArrowheads="1"/>
          </p:cNvSpPr>
          <p:nvPr/>
        </p:nvSpPr>
        <p:spPr bwMode="auto">
          <a:xfrm>
            <a:off x="685800" y="1828800"/>
            <a:ext cx="3886200" cy="457200"/>
          </a:xfrm>
          <a:prstGeom prst="rect">
            <a:avLst/>
          </a:prstGeom>
          <a:noFill/>
          <a:ln w="9525">
            <a:noFill/>
            <a:miter lim="800000"/>
            <a:headEnd/>
            <a:tailEnd/>
          </a:ln>
        </p:spPr>
        <p:txBody>
          <a:bodyPr>
            <a:prstTxWarp prst="textNoShape">
              <a:avLst/>
            </a:prstTxWarp>
            <a:spAutoFit/>
          </a:bodyPr>
          <a:lstStyle/>
          <a:p>
            <a:pPr eaLnBrk="0" hangingPunct="0"/>
            <a:r>
              <a:rPr lang="en-US"/>
              <a:t>IMCapture</a:t>
            </a:r>
            <a:r>
              <a:rPr lang="en-US" sz="2000"/>
              <a:t>  for Mac / Windows</a:t>
            </a:r>
            <a:endParaRPr lang="en-US"/>
          </a:p>
        </p:txBody>
      </p:sp>
      <p:sp>
        <p:nvSpPr>
          <p:cNvPr id="56327" name="Text Box 9"/>
          <p:cNvSpPr txBox="1">
            <a:spLocks noChangeArrowheads="1"/>
          </p:cNvSpPr>
          <p:nvPr/>
        </p:nvSpPr>
        <p:spPr bwMode="auto">
          <a:xfrm>
            <a:off x="5181600" y="1676400"/>
            <a:ext cx="3200400" cy="457200"/>
          </a:xfrm>
          <a:prstGeom prst="rect">
            <a:avLst/>
          </a:prstGeom>
          <a:noFill/>
          <a:ln w="9525">
            <a:noFill/>
            <a:miter lim="800000"/>
            <a:headEnd/>
            <a:tailEnd/>
          </a:ln>
        </p:spPr>
        <p:txBody>
          <a:bodyPr>
            <a:prstTxWarp prst="textNoShape">
              <a:avLst/>
            </a:prstTxWarp>
            <a:spAutoFit/>
          </a:bodyPr>
          <a:lstStyle/>
          <a:p>
            <a:pPr eaLnBrk="0" hangingPunct="0"/>
            <a:r>
              <a:rPr lang="en-US"/>
              <a:t>Vodburner </a:t>
            </a:r>
            <a:r>
              <a:rPr lang="en-US" sz="2000"/>
              <a:t>for Windows</a:t>
            </a:r>
            <a:endParaRPr lang="en-US"/>
          </a:p>
        </p:txBody>
      </p:sp>
      <p:sp>
        <p:nvSpPr>
          <p:cNvPr id="55304" name="Rectangle 2"/>
          <p:cNvSpPr>
            <a:spLocks noGrp="1" noChangeArrowheads="1"/>
          </p:cNvSpPr>
          <p:nvPr>
            <p:ph type="title" sz="quarter"/>
          </p:nvPr>
        </p:nvSpPr>
        <p:spPr>
          <a:xfrm>
            <a:off x="468313" y="404813"/>
            <a:ext cx="8229600" cy="1143000"/>
          </a:xfrm>
          <a:solidFill>
            <a:schemeClr val="tx2">
              <a:lumMod val="40000"/>
              <a:lumOff val="60000"/>
              <a:alpha val="54901"/>
            </a:schemeClr>
          </a:solidFill>
        </p:spPr>
        <p:txBody>
          <a:bodyPr/>
          <a:lstStyle/>
          <a:p>
            <a:pPr eaLnBrk="1" hangingPunct="1">
              <a:defRPr/>
            </a:pPr>
            <a:r>
              <a:rPr lang="en-US" sz="4000" dirty="0" smtClean="0">
                <a:ea typeface="ＭＳ Ｐゴシック" charset="-128"/>
                <a:cs typeface="ＭＳ Ｐゴシック" charset="-128"/>
              </a:rPr>
              <a:t>9. Skype Video Options</a:t>
            </a:r>
          </a:p>
        </p:txBody>
      </p:sp>
      <p:sp>
        <p:nvSpPr>
          <p:cNvPr id="90122" name="Text Box 10"/>
          <p:cNvSpPr txBox="1">
            <a:spLocks noChangeArrowheads="1"/>
          </p:cNvSpPr>
          <p:nvPr/>
        </p:nvSpPr>
        <p:spPr bwMode="auto">
          <a:xfrm>
            <a:off x="1812925" y="6186488"/>
            <a:ext cx="2012950" cy="304800"/>
          </a:xfrm>
          <a:prstGeom prst="rect">
            <a:avLst/>
          </a:prstGeom>
          <a:noFill/>
          <a:ln w="9525">
            <a:noFill/>
            <a:miter lim="800000"/>
            <a:headEnd/>
            <a:tailEnd/>
          </a:ln>
        </p:spPr>
        <p:txBody>
          <a:bodyPr wrap="none">
            <a:prstTxWarp prst="textNoShape">
              <a:avLst/>
            </a:prstTxWarp>
            <a:spAutoFit/>
          </a:bodyPr>
          <a:lstStyle/>
          <a:p>
            <a:r>
              <a:rPr lang="en-US" sz="1400">
                <a:hlinkClick r:id="rId5"/>
              </a:rPr>
              <a:t>Transcribing Interviews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fade">
                                      <p:cBhvr>
                                        <p:cTn id="7" dur="1000"/>
                                        <p:tgtEl>
                                          <p:spTgt spid="5632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6326"/>
                                        </p:tgtEl>
                                        <p:attrNameLst>
                                          <p:attrName>style.visibility</p:attrName>
                                        </p:attrNameLst>
                                      </p:cBhvr>
                                      <p:to>
                                        <p:strVal val="visible"/>
                                      </p:to>
                                    </p:set>
                                    <p:animEffect transition="in" filter="fade">
                                      <p:cBhvr>
                                        <p:cTn id="11" dur="10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P spid="563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1441" name="Rectangle 3"/>
          <p:cNvSpPr>
            <a:spLocks noGrp="1"/>
          </p:cNvSpPr>
          <p:nvPr>
            <p:ph type="body" sz="half" idx="1"/>
          </p:nvPr>
        </p:nvSpPr>
        <p:spPr>
          <a:xfrm>
            <a:off x="468313" y="1628775"/>
            <a:ext cx="4032250" cy="4572000"/>
          </a:xfrm>
          <a:solidFill>
            <a:schemeClr val="accent1">
              <a:lumMod val="40000"/>
              <a:lumOff val="60000"/>
            </a:schemeClr>
          </a:solidFill>
        </p:spPr>
        <p:txBody>
          <a:bodyPr/>
          <a:lstStyle/>
          <a:p>
            <a:pPr eaLnBrk="1" hangingPunct="1">
              <a:lnSpc>
                <a:spcPct val="90000"/>
              </a:lnSpc>
              <a:buFont typeface="Arial" pitchFamily="84" charset="0"/>
              <a:buNone/>
              <a:defRPr/>
            </a:pPr>
            <a:endParaRPr lang="en-US" sz="1800" dirty="0">
              <a:ea typeface="ＭＳ Ｐゴシック" pitchFamily="84" charset="-128"/>
              <a:cs typeface="ＭＳ Ｐゴシック" pitchFamily="84" charset="-128"/>
            </a:endParaRPr>
          </a:p>
          <a:p>
            <a:pPr eaLnBrk="1" hangingPunct="1">
              <a:lnSpc>
                <a:spcPct val="90000"/>
              </a:lnSpc>
              <a:defRPr/>
            </a:pPr>
            <a:r>
              <a:rPr lang="en-US" sz="1800" dirty="0">
                <a:ea typeface="ＭＳ Ｐゴシック" pitchFamily="84" charset="-128"/>
                <a:cs typeface="ＭＳ Ｐゴシック" pitchFamily="84" charset="-128"/>
              </a:rPr>
              <a:t>Did you agree or disagree with any </a:t>
            </a:r>
          </a:p>
          <a:p>
            <a:pPr eaLnBrk="1" hangingPunct="1">
              <a:lnSpc>
                <a:spcPct val="90000"/>
              </a:lnSpc>
              <a:buFont typeface="Arial" pitchFamily="84" charset="0"/>
              <a:buNone/>
              <a:defRPr/>
            </a:pPr>
            <a:r>
              <a:rPr lang="en-US" sz="1800" dirty="0">
                <a:ea typeface="ＭＳ Ｐゴシック" pitchFamily="84" charset="-128"/>
                <a:cs typeface="ＭＳ Ｐゴシック" pitchFamily="84" charset="-128"/>
              </a:rPr>
              <a:t>	points made by the interviewee?</a:t>
            </a:r>
          </a:p>
          <a:p>
            <a:pPr eaLnBrk="1" hangingPunct="1">
              <a:lnSpc>
                <a:spcPct val="90000"/>
              </a:lnSpc>
              <a:buFont typeface="Arial" pitchFamily="84" charset="0"/>
              <a:buNone/>
              <a:defRPr/>
            </a:pPr>
            <a:endParaRPr lang="en-US" sz="1800" dirty="0">
              <a:ea typeface="ＭＳ Ｐゴシック" pitchFamily="84" charset="-128"/>
              <a:cs typeface="ＭＳ Ｐゴシック" pitchFamily="84" charset="-128"/>
            </a:endParaRPr>
          </a:p>
          <a:p>
            <a:pPr eaLnBrk="1" hangingPunct="1">
              <a:lnSpc>
                <a:spcPct val="90000"/>
              </a:lnSpc>
              <a:defRPr/>
            </a:pPr>
            <a:r>
              <a:rPr lang="en-US" sz="1800" dirty="0">
                <a:ea typeface="ＭＳ Ｐゴシック" pitchFamily="84" charset="-128"/>
                <a:cs typeface="ＭＳ Ｐゴシック" pitchFamily="84" charset="-128"/>
              </a:rPr>
              <a:t>Could you relate to his/her experiences?</a:t>
            </a:r>
          </a:p>
          <a:p>
            <a:pPr eaLnBrk="1" hangingPunct="1">
              <a:lnSpc>
                <a:spcPct val="90000"/>
              </a:lnSpc>
              <a:defRPr/>
            </a:pPr>
            <a:endParaRPr lang="en-US" sz="1800" dirty="0">
              <a:ea typeface="ＭＳ Ｐゴシック" pitchFamily="84" charset="-128"/>
              <a:cs typeface="ＭＳ Ｐゴシック" pitchFamily="84" charset="-128"/>
            </a:endParaRPr>
          </a:p>
          <a:p>
            <a:pPr eaLnBrk="1" hangingPunct="1">
              <a:lnSpc>
                <a:spcPct val="90000"/>
              </a:lnSpc>
              <a:defRPr/>
            </a:pPr>
            <a:r>
              <a:rPr lang="en-US" sz="1800" dirty="0">
                <a:ea typeface="ＭＳ Ｐゴシック" pitchFamily="84" charset="-128"/>
                <a:cs typeface="ＭＳ Ｐゴシック" pitchFamily="84" charset="-128"/>
              </a:rPr>
              <a:t>What did you learn about another </a:t>
            </a:r>
          </a:p>
          <a:p>
            <a:pPr eaLnBrk="1" hangingPunct="1">
              <a:lnSpc>
                <a:spcPct val="90000"/>
              </a:lnSpc>
              <a:buFont typeface="Arial" pitchFamily="84" charset="0"/>
              <a:buNone/>
              <a:defRPr/>
            </a:pPr>
            <a:r>
              <a:rPr lang="en-US" sz="1800" dirty="0">
                <a:ea typeface="ＭＳ Ｐゴシック" pitchFamily="84" charset="-128"/>
                <a:cs typeface="ＭＳ Ｐゴシック" pitchFamily="84" charset="-128"/>
              </a:rPr>
              <a:t>	culture?</a:t>
            </a:r>
          </a:p>
          <a:p>
            <a:pPr eaLnBrk="1" hangingPunct="1">
              <a:lnSpc>
                <a:spcPct val="90000"/>
              </a:lnSpc>
              <a:buFont typeface="Arial" pitchFamily="84" charset="0"/>
              <a:buNone/>
              <a:defRPr/>
            </a:pPr>
            <a:endParaRPr lang="en-US" sz="1800" dirty="0">
              <a:ea typeface="ＭＳ Ｐゴシック" pitchFamily="84" charset="-128"/>
              <a:cs typeface="ＭＳ Ｐゴシック" pitchFamily="84" charset="-128"/>
            </a:endParaRPr>
          </a:p>
          <a:p>
            <a:pPr eaLnBrk="1" hangingPunct="1">
              <a:lnSpc>
                <a:spcPct val="90000"/>
              </a:lnSpc>
              <a:defRPr/>
            </a:pPr>
            <a:r>
              <a:rPr lang="en-US" sz="1800" dirty="0">
                <a:ea typeface="ＭＳ Ｐゴシック" pitchFamily="84" charset="-128"/>
                <a:cs typeface="ＭＳ Ｐゴシック" pitchFamily="84" charset="-128"/>
              </a:rPr>
              <a:t>Did you gain any insights into Japanese culture?</a:t>
            </a:r>
          </a:p>
          <a:p>
            <a:pPr eaLnBrk="1" hangingPunct="1">
              <a:lnSpc>
                <a:spcPct val="90000"/>
              </a:lnSpc>
              <a:defRPr/>
            </a:pPr>
            <a:endParaRPr lang="en-US" sz="1800" dirty="0">
              <a:ea typeface="ＭＳ Ｐゴシック" pitchFamily="84" charset="-128"/>
              <a:cs typeface="ＭＳ Ｐゴシック" pitchFamily="84" charset="-128"/>
            </a:endParaRPr>
          </a:p>
          <a:p>
            <a:pPr eaLnBrk="1" hangingPunct="1">
              <a:lnSpc>
                <a:spcPct val="90000"/>
              </a:lnSpc>
              <a:defRPr/>
            </a:pPr>
            <a:r>
              <a:rPr lang="en-US" sz="1800" dirty="0">
                <a:ea typeface="ＭＳ Ｐゴシック" pitchFamily="84" charset="-128"/>
                <a:cs typeface="ＭＳ Ｐゴシック" pitchFamily="84" charset="-128"/>
              </a:rPr>
              <a:t>What did you learn from doing the </a:t>
            </a:r>
          </a:p>
          <a:p>
            <a:pPr eaLnBrk="1" hangingPunct="1">
              <a:lnSpc>
                <a:spcPct val="90000"/>
              </a:lnSpc>
              <a:buFont typeface="Arial" pitchFamily="84" charset="0"/>
              <a:buNone/>
              <a:defRPr/>
            </a:pPr>
            <a:r>
              <a:rPr lang="en-US" sz="1800" dirty="0">
                <a:ea typeface="ＭＳ Ｐゴシック" pitchFamily="84" charset="-128"/>
                <a:cs typeface="ＭＳ Ｐゴシック" pitchFamily="84" charset="-128"/>
              </a:rPr>
              <a:t>	interview?</a:t>
            </a:r>
          </a:p>
        </p:txBody>
      </p:sp>
      <p:sp>
        <p:nvSpPr>
          <p:cNvPr id="61442" name="Rectangle 4"/>
          <p:cNvSpPr>
            <a:spLocks noGrp="1"/>
          </p:cNvSpPr>
          <p:nvPr>
            <p:ph type="body" sz="half" idx="2"/>
          </p:nvPr>
        </p:nvSpPr>
        <p:spPr>
          <a:xfrm rot="538508">
            <a:off x="4694238" y="1800225"/>
            <a:ext cx="3741737" cy="4751388"/>
          </a:xfrm>
          <a:blipFill>
            <a:blip r:embed="rId3" cstate="print"/>
            <a:tile tx="0" ty="0" sx="100000" sy="100000" flip="none" algn="tl"/>
          </a:blipFill>
          <a:ln>
            <a:solidFill>
              <a:schemeClr val="tx1">
                <a:lumMod val="50000"/>
                <a:lumOff val="50000"/>
              </a:schemeClr>
            </a:solidFill>
          </a:ln>
        </p:spPr>
        <p:txBody>
          <a:bodyPr/>
          <a:lstStyle/>
          <a:p>
            <a:pPr eaLnBrk="1" hangingPunct="1">
              <a:lnSpc>
                <a:spcPct val="90000"/>
              </a:lnSpc>
              <a:buFont typeface="Arial" charset="0"/>
              <a:buNone/>
              <a:defRPr/>
            </a:pPr>
            <a:r>
              <a:rPr lang="en-US" sz="1400" dirty="0">
                <a:ea typeface="ＭＳ Ｐゴシック" charset="-128"/>
                <a:cs typeface="ＭＳ Ｐゴシック" charset="-128"/>
              </a:rPr>
              <a:t>   </a:t>
            </a:r>
            <a:r>
              <a:rPr lang="en-US" sz="1400" dirty="0" smtClean="0">
                <a:ea typeface="ＭＳ Ｐゴシック" charset="-128"/>
                <a:cs typeface="ＭＳ Ｐゴシック" charset="-128"/>
              </a:rPr>
              <a:t> </a:t>
            </a:r>
          </a:p>
          <a:p>
            <a:pPr marL="438912" eaLnBrk="1" hangingPunct="1">
              <a:lnSpc>
                <a:spcPct val="150000"/>
              </a:lnSpc>
              <a:buFont typeface="Arial" charset="0"/>
              <a:buNone/>
              <a:defRPr/>
            </a:pPr>
            <a:r>
              <a:rPr lang="en-US" sz="1800" i="1" dirty="0" smtClean="0">
                <a:ea typeface="ＭＳ Ｐゴシック" charset="-128"/>
                <a:cs typeface="ＭＳ Ｐゴシック" charset="-128"/>
              </a:rPr>
              <a:t>“I was </a:t>
            </a:r>
            <a:r>
              <a:rPr lang="en-US" sz="1800" i="1" dirty="0">
                <a:ea typeface="ＭＳ Ｐゴシック" charset="-128"/>
                <a:cs typeface="ＭＳ Ｐゴシック" charset="-128"/>
              </a:rPr>
              <a:t>very surprised to know </a:t>
            </a:r>
            <a:r>
              <a:rPr lang="en-US" sz="1800" i="1" dirty="0" smtClean="0">
                <a:ea typeface="ＭＳ Ｐゴシック" charset="-128"/>
                <a:cs typeface="ＭＳ Ｐゴシック" charset="-128"/>
              </a:rPr>
              <a:t>about</a:t>
            </a:r>
          </a:p>
          <a:p>
            <a:pPr marL="438912" eaLnBrk="1" hangingPunct="1">
              <a:lnSpc>
                <a:spcPct val="150000"/>
              </a:lnSpc>
              <a:buFont typeface="Arial" charset="0"/>
              <a:buNone/>
              <a:defRPr/>
            </a:pPr>
            <a:r>
              <a:rPr lang="en-US" sz="1800" i="1" dirty="0" smtClean="0">
                <a:ea typeface="ＭＳ Ｐゴシック" charset="-128"/>
                <a:cs typeface="ＭＳ Ｐゴシック" charset="-128"/>
              </a:rPr>
              <a:t>college students </a:t>
            </a:r>
            <a:r>
              <a:rPr lang="en-US" sz="1800" i="1" dirty="0">
                <a:ea typeface="ＭＳ Ｐゴシック" charset="-128"/>
                <a:cs typeface="ＭＳ Ｐゴシック" charset="-128"/>
              </a:rPr>
              <a:t>in Canada. In </a:t>
            </a:r>
            <a:r>
              <a:rPr lang="en-US" sz="1800" i="1" dirty="0" smtClean="0">
                <a:ea typeface="ＭＳ Ｐゴシック" charset="-128"/>
                <a:cs typeface="ＭＳ Ｐゴシック" charset="-128"/>
              </a:rPr>
              <a:t>Japan,</a:t>
            </a:r>
          </a:p>
          <a:p>
            <a:pPr marL="438912" eaLnBrk="1" hangingPunct="1">
              <a:lnSpc>
                <a:spcPct val="150000"/>
              </a:lnSpc>
              <a:buFont typeface="Arial" charset="0"/>
              <a:buNone/>
              <a:defRPr/>
            </a:pPr>
            <a:r>
              <a:rPr lang="en-US" sz="1800" i="1" dirty="0" smtClean="0">
                <a:ea typeface="ＭＳ Ｐゴシック" charset="-128"/>
                <a:cs typeface="ＭＳ Ｐゴシック" charset="-128"/>
              </a:rPr>
              <a:t>most </a:t>
            </a:r>
            <a:r>
              <a:rPr lang="en-US" sz="1800" i="1" dirty="0">
                <a:ea typeface="ＭＳ Ｐゴシック" charset="-128"/>
                <a:cs typeface="ＭＳ Ｐゴシック" charset="-128"/>
              </a:rPr>
              <a:t>people go </a:t>
            </a:r>
            <a:r>
              <a:rPr lang="en-US" sz="1800" i="1" dirty="0" smtClean="0">
                <a:ea typeface="ＭＳ Ｐゴシック" charset="-128"/>
                <a:cs typeface="ＭＳ Ｐゴシック" charset="-128"/>
              </a:rPr>
              <a:t> to </a:t>
            </a:r>
            <a:r>
              <a:rPr lang="en-US" sz="1800" i="1" dirty="0">
                <a:ea typeface="ＭＳ Ｐゴシック" charset="-128"/>
                <a:cs typeface="ＭＳ Ｐゴシック" charset="-128"/>
              </a:rPr>
              <a:t>college </a:t>
            </a:r>
            <a:r>
              <a:rPr lang="en-US" sz="1800" i="1" dirty="0" smtClean="0">
                <a:ea typeface="ＭＳ Ｐゴシック" charset="-128"/>
                <a:cs typeface="ＭＳ Ｐゴシック" charset="-128"/>
              </a:rPr>
              <a:t>before</a:t>
            </a:r>
          </a:p>
          <a:p>
            <a:pPr marL="438912" eaLnBrk="1" hangingPunct="1">
              <a:lnSpc>
                <a:spcPct val="150000"/>
              </a:lnSpc>
              <a:buFont typeface="Arial" charset="0"/>
              <a:buNone/>
              <a:defRPr/>
            </a:pPr>
            <a:r>
              <a:rPr lang="en-US" sz="1800" i="1" dirty="0" smtClean="0">
                <a:ea typeface="ＭＳ Ｐゴシック" charset="-128"/>
                <a:cs typeface="ＭＳ Ｐゴシック" charset="-128"/>
              </a:rPr>
              <a:t>getting </a:t>
            </a:r>
            <a:r>
              <a:rPr lang="en-US" sz="1800" i="1" dirty="0">
                <a:ea typeface="ＭＳ Ｐゴシック" charset="-128"/>
                <a:cs typeface="ＭＳ Ｐゴシック" charset="-128"/>
              </a:rPr>
              <a:t>jobs, and colleges </a:t>
            </a:r>
            <a:r>
              <a:rPr lang="en-US" sz="1800" i="1" dirty="0" smtClean="0">
                <a:ea typeface="ＭＳ Ｐゴシック" charset="-128"/>
                <a:cs typeface="ＭＳ Ｐゴシック" charset="-128"/>
              </a:rPr>
              <a:t>in Japan</a:t>
            </a:r>
          </a:p>
          <a:p>
            <a:pPr marL="438912" eaLnBrk="1" hangingPunct="1">
              <a:lnSpc>
                <a:spcPct val="150000"/>
              </a:lnSpc>
              <a:buFont typeface="Arial" charset="0"/>
              <a:buNone/>
              <a:defRPr/>
            </a:pPr>
            <a:r>
              <a:rPr lang="en-US" sz="1800" i="1" dirty="0" smtClean="0">
                <a:ea typeface="ＭＳ Ｐゴシック" charset="-128"/>
                <a:cs typeface="ＭＳ Ｐゴシック" charset="-128"/>
              </a:rPr>
              <a:t>are </a:t>
            </a:r>
            <a:r>
              <a:rPr lang="en-US" sz="1800" i="1" dirty="0">
                <a:ea typeface="ＭＳ Ｐゴシック" charset="-128"/>
                <a:cs typeface="ＭＳ Ｐゴシック" charset="-128"/>
              </a:rPr>
              <a:t>places to prepare for going </a:t>
            </a:r>
            <a:r>
              <a:rPr lang="en-US" sz="1800" i="1" dirty="0" smtClean="0">
                <a:ea typeface="ＭＳ Ｐゴシック" charset="-128"/>
                <a:cs typeface="ＭＳ Ｐゴシック" charset="-128"/>
              </a:rPr>
              <a:t>out</a:t>
            </a:r>
          </a:p>
          <a:p>
            <a:pPr marL="438912" eaLnBrk="1" hangingPunct="1">
              <a:lnSpc>
                <a:spcPct val="150000"/>
              </a:lnSpc>
              <a:buFont typeface="Arial" charset="0"/>
              <a:buNone/>
              <a:defRPr/>
            </a:pPr>
            <a:r>
              <a:rPr lang="en-US" sz="1800" i="1" dirty="0" smtClean="0">
                <a:ea typeface="ＭＳ Ｐゴシック" charset="-128"/>
                <a:cs typeface="ＭＳ Ｐゴシック" charset="-128"/>
              </a:rPr>
              <a:t>Into society</a:t>
            </a:r>
            <a:r>
              <a:rPr lang="en-US" sz="1800" i="1" dirty="0">
                <a:ea typeface="ＭＳ Ｐゴシック" charset="-128"/>
                <a:cs typeface="ＭＳ Ｐゴシック" charset="-128"/>
              </a:rPr>
              <a:t>. However, in Canada, </a:t>
            </a:r>
            <a:r>
              <a:rPr lang="en-US" sz="1800" i="1" dirty="0" smtClean="0">
                <a:ea typeface="ＭＳ Ｐゴシック" charset="-128"/>
                <a:cs typeface="ＭＳ Ｐゴシック" charset="-128"/>
              </a:rPr>
              <a:t>the</a:t>
            </a:r>
          </a:p>
          <a:p>
            <a:pPr marL="438912" eaLnBrk="1" hangingPunct="1">
              <a:lnSpc>
                <a:spcPct val="150000"/>
              </a:lnSpc>
              <a:buFont typeface="Arial" charset="0"/>
              <a:buNone/>
              <a:defRPr/>
            </a:pPr>
            <a:r>
              <a:rPr lang="en-US" sz="1800" i="1" dirty="0" smtClean="0">
                <a:ea typeface="ＭＳ Ｐゴシック" charset="-128"/>
                <a:cs typeface="ＭＳ Ｐゴシック" charset="-128"/>
              </a:rPr>
              <a:t>half of Canadian </a:t>
            </a:r>
            <a:r>
              <a:rPr lang="en-US" sz="1800" i="1" dirty="0">
                <a:ea typeface="ＭＳ Ｐゴシック" charset="-128"/>
                <a:cs typeface="ＭＳ Ｐゴシック" charset="-128"/>
              </a:rPr>
              <a:t>work before </a:t>
            </a:r>
            <a:r>
              <a:rPr lang="en-US" sz="1800" i="1" dirty="0" smtClean="0">
                <a:ea typeface="ＭＳ Ｐゴシック" charset="-128"/>
                <a:cs typeface="ＭＳ Ｐゴシック" charset="-128"/>
              </a:rPr>
              <a:t>going</a:t>
            </a:r>
          </a:p>
          <a:p>
            <a:pPr marL="438912" eaLnBrk="1" hangingPunct="1">
              <a:lnSpc>
                <a:spcPct val="150000"/>
              </a:lnSpc>
              <a:buFont typeface="Arial" charset="0"/>
              <a:buNone/>
              <a:defRPr/>
            </a:pPr>
            <a:r>
              <a:rPr lang="en-US" sz="1800" i="1" dirty="0" smtClean="0">
                <a:ea typeface="ＭＳ Ｐゴシック" charset="-128"/>
                <a:cs typeface="ＭＳ Ｐゴシック" charset="-128"/>
              </a:rPr>
              <a:t>to </a:t>
            </a:r>
            <a:r>
              <a:rPr lang="en-US" sz="1800" i="1" dirty="0">
                <a:ea typeface="ＭＳ Ｐゴシック" charset="-128"/>
                <a:cs typeface="ＭＳ Ｐゴシック" charset="-128"/>
              </a:rPr>
              <a:t>colleges, </a:t>
            </a:r>
            <a:r>
              <a:rPr lang="en-US" sz="1800" i="1" dirty="0" smtClean="0">
                <a:ea typeface="ＭＳ Ｐゴシック" charset="-128"/>
                <a:cs typeface="ＭＳ Ｐゴシック" charset="-128"/>
              </a:rPr>
              <a:t>and the </a:t>
            </a:r>
            <a:r>
              <a:rPr lang="en-US" sz="1800" i="1" dirty="0">
                <a:ea typeface="ＭＳ Ｐゴシック" charset="-128"/>
                <a:cs typeface="ＭＳ Ｐゴシック" charset="-128"/>
              </a:rPr>
              <a:t>other half go </a:t>
            </a:r>
            <a:r>
              <a:rPr lang="en-US" sz="1800" i="1" dirty="0" smtClean="0">
                <a:ea typeface="ＭＳ Ｐゴシック" charset="-128"/>
                <a:cs typeface="ＭＳ Ｐゴシック" charset="-128"/>
              </a:rPr>
              <a:t>to</a:t>
            </a:r>
          </a:p>
          <a:p>
            <a:pPr marL="438912" eaLnBrk="1" hangingPunct="1">
              <a:lnSpc>
                <a:spcPct val="150000"/>
              </a:lnSpc>
              <a:buFont typeface="Arial" charset="0"/>
              <a:buNone/>
              <a:defRPr/>
            </a:pPr>
            <a:r>
              <a:rPr lang="en-US" sz="1800" i="1" dirty="0" smtClean="0">
                <a:ea typeface="ＭＳ Ｐゴシック" charset="-128"/>
                <a:cs typeface="ＭＳ Ｐゴシック" charset="-128"/>
              </a:rPr>
              <a:t>colleges directly.”</a:t>
            </a:r>
            <a:endParaRPr lang="en-US" sz="1800" i="1" dirty="0">
              <a:ea typeface="ＭＳ Ｐゴシック" charset="-128"/>
              <a:cs typeface="ＭＳ Ｐゴシック" charset="-128"/>
            </a:endParaRPr>
          </a:p>
        </p:txBody>
      </p:sp>
      <p:sp>
        <p:nvSpPr>
          <p:cNvPr id="61443" name="Rectangle 3"/>
          <p:cNvSpPr>
            <a:spLocks noGrp="1" noChangeArrowheads="1"/>
          </p:cNvSpPr>
          <p:nvPr>
            <p:ph type="title"/>
          </p:nvPr>
        </p:nvSpPr>
        <p:spPr>
          <a:xfrm>
            <a:off x="457200" y="274638"/>
            <a:ext cx="8229600" cy="993775"/>
          </a:xfrm>
          <a:solidFill>
            <a:schemeClr val="accent1">
              <a:lumMod val="75000"/>
              <a:alpha val="58038"/>
            </a:schemeClr>
          </a:solidFill>
        </p:spPr>
        <p:txBody>
          <a:bodyPr/>
          <a:lstStyle/>
          <a:p>
            <a:pPr eaLnBrk="1" hangingPunct="1">
              <a:defRPr/>
            </a:pPr>
            <a:r>
              <a:rPr lang="en-US" sz="3600" dirty="0" smtClean="0">
                <a:ea typeface="ＭＳ Ｐゴシック" charset="-128"/>
                <a:cs typeface="ＭＳ Ｐゴシック" charset="-128"/>
              </a:rPr>
              <a:t/>
            </a:r>
            <a:br>
              <a:rPr lang="en-US" sz="3600" dirty="0" smtClean="0">
                <a:ea typeface="ＭＳ Ｐゴシック" charset="-128"/>
                <a:cs typeface="ＭＳ Ｐゴシック" charset="-128"/>
              </a:rPr>
            </a:br>
            <a:r>
              <a:rPr lang="en-US" sz="3600" dirty="0" smtClean="0">
                <a:solidFill>
                  <a:schemeClr val="bg2">
                    <a:lumMod val="90000"/>
                  </a:schemeClr>
                </a:solidFill>
                <a:ea typeface="ＭＳ Ｐゴシック" charset="-128"/>
                <a:cs typeface="ＭＳ Ｐゴシック" charset="-128"/>
              </a:rPr>
              <a:t>10. </a:t>
            </a:r>
            <a:r>
              <a:rPr lang="en-US" sz="4000" dirty="0" smtClean="0">
                <a:solidFill>
                  <a:schemeClr val="bg2">
                    <a:lumMod val="90000"/>
                  </a:schemeClr>
                </a:solidFill>
                <a:ea typeface="ＭＳ Ｐゴシック" charset="-128"/>
                <a:cs typeface="ＭＳ Ｐゴシック" charset="-128"/>
              </a:rPr>
              <a:t>Questions for Reflection</a:t>
            </a:r>
            <a:r>
              <a:rPr lang="en-US" sz="3600" dirty="0" smtClean="0">
                <a:ea typeface="ＭＳ Ｐゴシック" charset="-128"/>
                <a:cs typeface="ＭＳ Ｐゴシック" charset="-128"/>
              </a:rPr>
              <a:t/>
            </a:r>
            <a:br>
              <a:rPr lang="en-US" sz="3600" dirty="0" smtClean="0">
                <a:ea typeface="ＭＳ Ｐゴシック" charset="-128"/>
                <a:cs typeface="ＭＳ Ｐゴシック" charset="-128"/>
              </a:rPr>
            </a:br>
            <a:endParaRPr lang="en-US" sz="3600" dirty="0" smtClean="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442">
                                            <p:bg/>
                                          </p:spTgt>
                                        </p:tgtEl>
                                        <p:attrNameLst>
                                          <p:attrName>style.visibility</p:attrName>
                                        </p:attrNameLst>
                                      </p:cBhvr>
                                      <p:to>
                                        <p:strVal val="visible"/>
                                      </p:to>
                                    </p:set>
                                    <p:animEffect transition="in" filter="randombar(horizontal)">
                                      <p:cBhvr>
                                        <p:cTn id="7" dur="500"/>
                                        <p:tgtEl>
                                          <p:spTgt spid="61442">
                                            <p:bg/>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1442">
                                            <p:txEl>
                                              <p:pRg st="0" end="0"/>
                                            </p:txEl>
                                          </p:spTgt>
                                        </p:tgtEl>
                                        <p:attrNameLst>
                                          <p:attrName>style.visibility</p:attrName>
                                        </p:attrNameLst>
                                      </p:cBhvr>
                                      <p:to>
                                        <p:strVal val="visible"/>
                                      </p:to>
                                    </p:set>
                                    <p:animEffect transition="in" filter="randombar(horizontal)">
                                      <p:cBhvr>
                                        <p:cTn id="11" dur="500"/>
                                        <p:tgtEl>
                                          <p:spTgt spid="61442">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1442">
                                            <p:txEl>
                                              <p:pRg st="1" end="1"/>
                                            </p:txEl>
                                          </p:spTgt>
                                        </p:tgtEl>
                                        <p:attrNameLst>
                                          <p:attrName>style.visibility</p:attrName>
                                        </p:attrNameLst>
                                      </p:cBhvr>
                                      <p:to>
                                        <p:strVal val="visible"/>
                                      </p:to>
                                    </p:set>
                                    <p:animEffect transition="in" filter="randombar(horizontal)">
                                      <p:cBhvr>
                                        <p:cTn id="15" dur="500"/>
                                        <p:tgtEl>
                                          <p:spTgt spid="61442">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1442">
                                            <p:txEl>
                                              <p:pRg st="2" end="2"/>
                                            </p:txEl>
                                          </p:spTgt>
                                        </p:tgtEl>
                                        <p:attrNameLst>
                                          <p:attrName>style.visibility</p:attrName>
                                        </p:attrNameLst>
                                      </p:cBhvr>
                                      <p:to>
                                        <p:strVal val="visible"/>
                                      </p:to>
                                    </p:set>
                                    <p:animEffect transition="in" filter="randombar(horizontal)">
                                      <p:cBhvr>
                                        <p:cTn id="18" dur="500"/>
                                        <p:tgtEl>
                                          <p:spTgt spid="61442">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1442">
                                            <p:txEl>
                                              <p:pRg st="3" end="3"/>
                                            </p:txEl>
                                          </p:spTgt>
                                        </p:tgtEl>
                                        <p:attrNameLst>
                                          <p:attrName>style.visibility</p:attrName>
                                        </p:attrNameLst>
                                      </p:cBhvr>
                                      <p:to>
                                        <p:strVal val="visible"/>
                                      </p:to>
                                    </p:set>
                                    <p:animEffect transition="in" filter="randombar(horizontal)">
                                      <p:cBhvr>
                                        <p:cTn id="21" dur="500"/>
                                        <p:tgtEl>
                                          <p:spTgt spid="61442">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1442">
                                            <p:txEl>
                                              <p:pRg st="4" end="4"/>
                                            </p:txEl>
                                          </p:spTgt>
                                        </p:tgtEl>
                                        <p:attrNameLst>
                                          <p:attrName>style.visibility</p:attrName>
                                        </p:attrNameLst>
                                      </p:cBhvr>
                                      <p:to>
                                        <p:strVal val="visible"/>
                                      </p:to>
                                    </p:set>
                                    <p:animEffect transition="in" filter="randombar(horizontal)">
                                      <p:cBhvr>
                                        <p:cTn id="24" dur="500"/>
                                        <p:tgtEl>
                                          <p:spTgt spid="61442">
                                            <p:txEl>
                                              <p:pRg st="4" end="4"/>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61442">
                                            <p:txEl>
                                              <p:pRg st="5" end="5"/>
                                            </p:txEl>
                                          </p:spTgt>
                                        </p:tgtEl>
                                        <p:attrNameLst>
                                          <p:attrName>style.visibility</p:attrName>
                                        </p:attrNameLst>
                                      </p:cBhvr>
                                      <p:to>
                                        <p:strVal val="visible"/>
                                      </p:to>
                                    </p:set>
                                    <p:animEffect transition="in" filter="randombar(horizontal)">
                                      <p:cBhvr>
                                        <p:cTn id="27" dur="500"/>
                                        <p:tgtEl>
                                          <p:spTgt spid="61442">
                                            <p:txEl>
                                              <p:pRg st="5" end="5"/>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61442">
                                            <p:txEl>
                                              <p:pRg st="6" end="6"/>
                                            </p:txEl>
                                          </p:spTgt>
                                        </p:tgtEl>
                                        <p:attrNameLst>
                                          <p:attrName>style.visibility</p:attrName>
                                        </p:attrNameLst>
                                      </p:cBhvr>
                                      <p:to>
                                        <p:strVal val="visible"/>
                                      </p:to>
                                    </p:set>
                                    <p:animEffect transition="in" filter="randombar(horizontal)">
                                      <p:cBhvr>
                                        <p:cTn id="30" dur="500"/>
                                        <p:tgtEl>
                                          <p:spTgt spid="61442">
                                            <p:txEl>
                                              <p:pRg st="6" end="6"/>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61442">
                                            <p:txEl>
                                              <p:pRg st="7" end="7"/>
                                            </p:txEl>
                                          </p:spTgt>
                                        </p:tgtEl>
                                        <p:attrNameLst>
                                          <p:attrName>style.visibility</p:attrName>
                                        </p:attrNameLst>
                                      </p:cBhvr>
                                      <p:to>
                                        <p:strVal val="visible"/>
                                      </p:to>
                                    </p:set>
                                    <p:animEffect transition="in" filter="randombar(horizontal)">
                                      <p:cBhvr>
                                        <p:cTn id="33" dur="500"/>
                                        <p:tgtEl>
                                          <p:spTgt spid="61442">
                                            <p:txEl>
                                              <p:pRg st="7" end="7"/>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1442">
                                            <p:txEl>
                                              <p:pRg st="8" end="8"/>
                                            </p:txEl>
                                          </p:spTgt>
                                        </p:tgtEl>
                                        <p:attrNameLst>
                                          <p:attrName>style.visibility</p:attrName>
                                        </p:attrNameLst>
                                      </p:cBhvr>
                                      <p:to>
                                        <p:strVal val="visible"/>
                                      </p:to>
                                    </p:set>
                                    <p:animEffect transition="in" filter="randombar(horizontal)">
                                      <p:cBhvr>
                                        <p:cTn id="36" dur="500"/>
                                        <p:tgtEl>
                                          <p:spTgt spid="61442">
                                            <p:txEl>
                                              <p:pRg st="8" end="8"/>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61442">
                                            <p:txEl>
                                              <p:pRg st="9" end="9"/>
                                            </p:txEl>
                                          </p:spTgt>
                                        </p:tgtEl>
                                        <p:attrNameLst>
                                          <p:attrName>style.visibility</p:attrName>
                                        </p:attrNameLst>
                                      </p:cBhvr>
                                      <p:to>
                                        <p:strVal val="visible"/>
                                      </p:to>
                                    </p:set>
                                    <p:animEffect transition="in" filter="randombar(horizontal)">
                                      <p:cBhvr>
                                        <p:cTn id="39" dur="500"/>
                                        <p:tgtEl>
                                          <p:spTgt spid="6144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ubtitle 2"/>
          <p:cNvSpPr>
            <a:spLocks noGrp="1"/>
          </p:cNvSpPr>
          <p:nvPr>
            <p:ph type="subTitle" idx="1"/>
          </p:nvPr>
        </p:nvSpPr>
        <p:spPr>
          <a:xfrm>
            <a:off x="762000" y="3886200"/>
            <a:ext cx="7543800" cy="1752600"/>
          </a:xfrm>
        </p:spPr>
        <p:txBody>
          <a:bodyPr/>
          <a:lstStyle/>
          <a:p>
            <a:pPr eaLnBrk="1" hangingPunct="1"/>
            <a:endParaRPr lang="en-US" sz="2800">
              <a:solidFill>
                <a:srgbClr val="0070C0"/>
              </a:solidFill>
              <a:ea typeface="ＭＳ Ｐゴシック" pitchFamily="84" charset="-128"/>
              <a:cs typeface="ＭＳ Ｐゴシック" pitchFamily="84" charset="-128"/>
            </a:endParaRPr>
          </a:p>
        </p:txBody>
      </p:sp>
      <p:sp>
        <p:nvSpPr>
          <p:cNvPr id="19458" name="Title 3"/>
          <p:cNvSpPr>
            <a:spLocks noGrp="1"/>
          </p:cNvSpPr>
          <p:nvPr>
            <p:ph type="ctrTitle"/>
          </p:nvPr>
        </p:nvSpPr>
        <p:spPr>
          <a:xfrm>
            <a:off x="685800" y="838200"/>
            <a:ext cx="7772400" cy="5334000"/>
          </a:xfrm>
          <a:solidFill>
            <a:srgbClr val="00B050"/>
          </a:solidFill>
          <a:ln>
            <a:solidFill>
              <a:schemeClr val="bg1"/>
            </a:solidFill>
          </a:ln>
        </p:spPr>
        <p:txBody>
          <a:bodyPr/>
          <a:lstStyle/>
          <a:p>
            <a:pPr algn="l" eaLnBrk="1" hangingPunct="1"/>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solidFill>
                  <a:schemeClr val="bg1"/>
                </a:solidFill>
                <a:ea typeface="ＭＳ Ｐゴシック" pitchFamily="84" charset="-128"/>
                <a:cs typeface="ＭＳ Ｐゴシック" pitchFamily="84" charset="-128"/>
              </a:rPr>
              <a:t>6)</a:t>
            </a:r>
            <a:r>
              <a:rPr lang="en-US" sz="4000" b="1" dirty="0" smtClean="0">
                <a:solidFill>
                  <a:srgbClr val="F2F2F2"/>
                </a:solidFill>
                <a:ea typeface="ＭＳ Ｐゴシック" pitchFamily="84" charset="-128"/>
                <a:cs typeface="ＭＳ Ｐゴシック" pitchFamily="84" charset="-128"/>
              </a:rPr>
              <a:t>    Ethnographic Interview</a:t>
            </a:r>
            <a:r>
              <a:rPr lang="en-US" sz="4000" b="1" u="sng" dirty="0" smtClean="0">
                <a:solidFill>
                  <a:srgbClr val="F2F2F2"/>
                </a:solidFill>
                <a:ea typeface="ＭＳ Ｐゴシック" pitchFamily="84" charset="-128"/>
                <a:cs typeface="ＭＳ Ｐゴシック" pitchFamily="84" charset="-128"/>
              </a:rPr>
              <a:t> </a:t>
            </a:r>
            <a:br>
              <a:rPr lang="en-US" sz="4000" b="1" u="sng" dirty="0" smtClean="0">
                <a:solidFill>
                  <a:srgbClr val="F2F2F2"/>
                </a:solidFill>
                <a:ea typeface="ＭＳ Ｐゴシック" pitchFamily="84" charset="-128"/>
                <a:cs typeface="ＭＳ Ｐゴシック" pitchFamily="84" charset="-128"/>
              </a:rPr>
            </a:br>
            <a:r>
              <a:rPr lang="en-US" sz="4000" b="1" dirty="0" smtClean="0">
                <a:solidFill>
                  <a:srgbClr val="F2F2F2"/>
                </a:solidFill>
                <a:ea typeface="ＭＳ Ｐゴシック" pitchFamily="84" charset="-128"/>
                <a:cs typeface="ＭＳ Ｐゴシック" pitchFamily="84" charset="-128"/>
              </a:rPr>
              <a:t>       Questions</a:t>
            </a:r>
            <a:r>
              <a:rPr lang="en-US" dirty="0" smtClean="0">
                <a:ea typeface="ＭＳ Ｐゴシック" pitchFamily="84" charset="-128"/>
                <a:cs typeface="ＭＳ Ｐゴシック" pitchFamily="84" charset="-128"/>
              </a:rPr>
              <a:t/>
            </a:r>
            <a:br>
              <a:rPr lang="en-US" dirty="0" smtClean="0">
                <a:ea typeface="ＭＳ Ｐゴシック" pitchFamily="84" charset="-128"/>
                <a:cs typeface="ＭＳ Ｐゴシック" pitchFamily="84" charset="-128"/>
              </a:rPr>
            </a:br>
            <a:r>
              <a:rPr lang="en-US" sz="4000" b="1" dirty="0" smtClean="0">
                <a:solidFill>
                  <a:srgbClr val="F2F2F2"/>
                </a:solidFill>
                <a:ea typeface="ＭＳ Ｐゴシック" pitchFamily="84" charset="-128"/>
                <a:cs typeface="ＭＳ Ｐゴシック" pitchFamily="84" charset="-128"/>
              </a:rPr>
              <a:t>7)    Role Playing Questions</a:t>
            </a:r>
            <a:r>
              <a:rPr lang="en-US" sz="4000" b="1" dirty="0" smtClean="0">
                <a:ea typeface="ＭＳ Ｐゴシック" pitchFamily="84" charset="-128"/>
                <a:cs typeface="ＭＳ Ｐゴシック" pitchFamily="84" charset="-128"/>
              </a:rPr>
              <a:t>	</a:t>
            </a:r>
            <a:r>
              <a:rPr lang="en-US" sz="4000" dirty="0" smtClean="0">
                <a:solidFill>
                  <a:srgbClr val="F2F2F2"/>
                </a:solidFill>
                <a:ea typeface="ＭＳ Ｐゴシック" pitchFamily="84" charset="-128"/>
                <a:cs typeface="ＭＳ Ｐゴシック" pitchFamily="84" charset="-128"/>
              </a:rPr>
              <a:t>	</a:t>
            </a:r>
            <a:br>
              <a:rPr lang="en-US" sz="4000" dirty="0" smtClean="0">
                <a:solidFill>
                  <a:srgbClr val="F2F2F2"/>
                </a:solidFill>
                <a:ea typeface="ＭＳ Ｐゴシック" pitchFamily="84" charset="-128"/>
                <a:cs typeface="ＭＳ Ｐゴシック" pitchFamily="84" charset="-128"/>
              </a:rPr>
            </a:br>
            <a:r>
              <a:rPr lang="en-US" sz="4000" b="1" dirty="0" smtClean="0">
                <a:solidFill>
                  <a:srgbClr val="F2F2F2"/>
                </a:solidFill>
                <a:ea typeface="ＭＳ Ｐゴシック" pitchFamily="84" charset="-128"/>
                <a:cs typeface="ＭＳ Ｐゴシック" pitchFamily="84" charset="-128"/>
              </a:rPr>
              <a:t>8)    Guest Speaker Interviews</a:t>
            </a:r>
            <a:br>
              <a:rPr lang="en-US" sz="4000" b="1" dirty="0" smtClean="0">
                <a:solidFill>
                  <a:srgbClr val="F2F2F2"/>
                </a:solidFill>
                <a:ea typeface="ＭＳ Ｐゴシック" pitchFamily="84" charset="-128"/>
                <a:cs typeface="ＭＳ Ｐゴシック" pitchFamily="84" charset="-128"/>
              </a:rPr>
            </a:br>
            <a:r>
              <a:rPr lang="en-US" sz="4000" b="1" dirty="0" smtClean="0">
                <a:solidFill>
                  <a:srgbClr val="F2F2F2"/>
                </a:solidFill>
                <a:ea typeface="ＭＳ Ｐゴシック" pitchFamily="84" charset="-128"/>
                <a:cs typeface="ＭＳ Ｐゴシック" pitchFamily="84" charset="-128"/>
              </a:rPr>
              <a:t>9)    Options for Interviews:</a:t>
            </a:r>
            <a:br>
              <a:rPr lang="en-US" sz="4000" b="1" dirty="0" smtClean="0">
                <a:solidFill>
                  <a:srgbClr val="F2F2F2"/>
                </a:solidFill>
                <a:ea typeface="ＭＳ Ｐゴシック" pitchFamily="84" charset="-128"/>
                <a:cs typeface="ＭＳ Ｐゴシック" pitchFamily="84" charset="-128"/>
              </a:rPr>
            </a:br>
            <a:r>
              <a:rPr lang="en-US" sz="4000" b="1" dirty="0" smtClean="0">
                <a:solidFill>
                  <a:srgbClr val="F2F2F2"/>
                </a:solidFill>
                <a:ea typeface="ＭＳ Ｐゴシック" pitchFamily="84" charset="-128"/>
                <a:cs typeface="ＭＳ Ｐゴシック" pitchFamily="84" charset="-128"/>
              </a:rPr>
              <a:t>        Audio, Skype and Email </a:t>
            </a:r>
            <a:br>
              <a:rPr lang="en-US" sz="4000" b="1" dirty="0" smtClean="0">
                <a:solidFill>
                  <a:srgbClr val="F2F2F2"/>
                </a:solidFill>
                <a:ea typeface="ＭＳ Ｐゴシック" pitchFamily="84" charset="-128"/>
                <a:cs typeface="ＭＳ Ｐゴシック" pitchFamily="84" charset="-128"/>
              </a:rPr>
            </a:br>
            <a:r>
              <a:rPr lang="en-US" sz="4000" b="1" dirty="0" smtClean="0">
                <a:solidFill>
                  <a:srgbClr val="F2F2F2"/>
                </a:solidFill>
                <a:ea typeface="ＭＳ Ｐゴシック" pitchFamily="84" charset="-128"/>
                <a:cs typeface="ＭＳ Ｐゴシック" pitchFamily="84" charset="-128"/>
              </a:rPr>
              <a:t>10)  Questions for Reflection</a:t>
            </a:r>
            <a:r>
              <a:rPr lang="en-US" sz="4000" dirty="0" smtClean="0">
                <a:solidFill>
                  <a:srgbClr val="F2F2F2"/>
                </a:solidFill>
                <a:ea typeface="ＭＳ Ｐゴシック" pitchFamily="84" charset="-128"/>
                <a:cs typeface="ＭＳ Ｐゴシック" pitchFamily="84" charset="-128"/>
              </a:rPr>
              <a:t/>
            </a:r>
            <a:br>
              <a:rPr lang="en-US" sz="4000" dirty="0" smtClean="0">
                <a:solidFill>
                  <a:srgbClr val="F2F2F2"/>
                </a:solidFill>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r>
            <a:br>
              <a:rPr lang="en-US" sz="4000" b="1" dirty="0" smtClean="0">
                <a:ea typeface="ＭＳ Ｐゴシック" pitchFamily="84" charset="-128"/>
                <a:cs typeface="ＭＳ Ｐゴシック" pitchFamily="84" charset="-128"/>
              </a:rPr>
            </a:br>
            <a:r>
              <a:rPr lang="en-US" sz="4000" b="1" dirty="0" smtClean="0">
                <a:ea typeface="ＭＳ Ｐゴシック" pitchFamily="84" charset="-128"/>
                <a:cs typeface="ＭＳ Ｐゴシック" pitchFamily="84" charset="-128"/>
              </a:rPr>
              <a:t>			</a:t>
            </a: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r>
              <a:rPr lang="en-US" sz="4000" dirty="0" smtClean="0">
                <a:ea typeface="ＭＳ Ｐゴシック" pitchFamily="84" charset="-128"/>
                <a:cs typeface="ＭＳ Ｐゴシック" pitchFamily="84" charset="-128"/>
              </a:rPr>
              <a:t/>
            </a:r>
            <a:br>
              <a:rPr lang="en-US" sz="4000" dirty="0" smtClean="0">
                <a:ea typeface="ＭＳ Ｐゴシック" pitchFamily="84" charset="-128"/>
                <a:cs typeface="ＭＳ Ｐゴシック" pitchFamily="84" charset="-128"/>
              </a:rPr>
            </a:br>
            <a:endParaRPr lang="en-US" sz="4000" dirty="0" smtClean="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AF2D6"/>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1066800"/>
          </a:xfrm>
          <a:solidFill>
            <a:srgbClr val="2AA24F">
              <a:alpha val="61960"/>
            </a:srgbClr>
          </a:solidFill>
        </p:spPr>
        <p:txBody>
          <a:bodyPr/>
          <a:lstStyle/>
          <a:p>
            <a:pPr eaLnBrk="1" hangingPunct="1"/>
            <a:r>
              <a:rPr lang="en-US" sz="4000" dirty="0" smtClean="0">
                <a:ea typeface="ＭＳ Ｐゴシック" pitchFamily="84" charset="-128"/>
                <a:cs typeface="ＭＳ Ｐゴシック" pitchFamily="84" charset="-128"/>
              </a:rPr>
              <a:t>1. Learner Profile</a:t>
            </a:r>
          </a:p>
        </p:txBody>
      </p:sp>
      <p:pic>
        <p:nvPicPr>
          <p:cNvPr id="21507" name="Picture 1029" descr="LP p"/>
          <p:cNvPicPr>
            <a:picLocks noGrp="1" noChangeAspect="1" noChangeArrowheads="1"/>
          </p:cNvPicPr>
          <p:nvPr>
            <p:ph type="body" idx="4294967295"/>
          </p:nvPr>
        </p:nvPicPr>
        <p:blipFill>
          <a:blip r:embed="rId3" cstate="print"/>
          <a:srcRect/>
          <a:stretch>
            <a:fillRect/>
          </a:stretch>
        </p:blipFill>
        <p:spPr>
          <a:xfrm>
            <a:off x="1187450" y="1773238"/>
            <a:ext cx="2714625" cy="4525962"/>
          </a:xfrm>
          <a:solidFill>
            <a:srgbClr val="FFFF99"/>
          </a:solidFill>
        </p:spPr>
      </p:pic>
      <p:pic>
        <p:nvPicPr>
          <p:cNvPr id="21508" name="Picture 1030" descr="LP p"/>
          <p:cNvPicPr>
            <a:picLocks noGrp="1" noChangeAspect="1" noChangeArrowheads="1"/>
          </p:cNvPicPr>
          <p:nvPr>
            <p:ph type="body" sz="half" idx="4294967295"/>
          </p:nvPr>
        </p:nvPicPr>
        <p:blipFill>
          <a:blip r:embed="rId4" cstate="print"/>
          <a:srcRect/>
          <a:stretch>
            <a:fillRect/>
          </a:stretch>
        </p:blipFill>
        <p:spPr>
          <a:xfrm>
            <a:off x="5292725" y="1773238"/>
            <a:ext cx="2773363" cy="4525962"/>
          </a:xfrm>
        </p:spPr>
      </p:pic>
      <p:sp>
        <p:nvSpPr>
          <p:cNvPr id="21509" name="Text Box 1031"/>
          <p:cNvSpPr txBox="1">
            <a:spLocks noChangeArrowheads="1"/>
          </p:cNvSpPr>
          <p:nvPr/>
        </p:nvSpPr>
        <p:spPr bwMode="auto">
          <a:xfrm>
            <a:off x="914400" y="1600200"/>
            <a:ext cx="3200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p:cNvSpPr>
          <p:nvPr>
            <p:ph type="body" sz="half" idx="1"/>
          </p:nvPr>
        </p:nvSpPr>
        <p:spPr>
          <a:xfrm>
            <a:off x="457200" y="1484313"/>
            <a:ext cx="4043363" cy="4968875"/>
          </a:xfrm>
          <a:solidFill>
            <a:srgbClr val="9DD8DB"/>
          </a:solidFill>
        </p:spPr>
        <p:txBody>
          <a:bodyPr/>
          <a:lstStyle/>
          <a:p>
            <a:pPr marL="609600" indent="-609600" eaLnBrk="1" hangingPunct="1">
              <a:buFontTx/>
              <a:buNone/>
              <a:defRPr/>
            </a:pPr>
            <a:r>
              <a:rPr lang="en-US" sz="900" dirty="0">
                <a:solidFill>
                  <a:schemeClr val="bg2">
                    <a:lumMod val="10000"/>
                  </a:schemeClr>
                </a:solidFill>
                <a:ea typeface="ＭＳ Ｐゴシック" charset="-128"/>
                <a:cs typeface="ＭＳ Ｐゴシック" charset="-128"/>
              </a:rPr>
              <a:t>  </a:t>
            </a:r>
            <a:endParaRPr lang="en-US" sz="900" dirty="0" smtClean="0">
              <a:solidFill>
                <a:schemeClr val="bg2">
                  <a:lumMod val="10000"/>
                </a:schemeClr>
              </a:solidFill>
              <a:ea typeface="ＭＳ Ｐゴシック" charset="-128"/>
              <a:cs typeface="ＭＳ Ｐゴシック" charset="-128"/>
            </a:endParaRPr>
          </a:p>
          <a:p>
            <a:pPr marL="609600" indent="-609600" eaLnBrk="1" hangingPunct="1">
              <a:buFontTx/>
              <a:buNone/>
              <a:defRPr/>
            </a:pPr>
            <a:r>
              <a:rPr lang="en-US" sz="900" dirty="0" smtClean="0">
                <a:solidFill>
                  <a:schemeClr val="bg2">
                    <a:lumMod val="10000"/>
                  </a:schemeClr>
                </a:solidFill>
                <a:ea typeface="ＭＳ Ｐゴシック" charset="-128"/>
                <a:cs typeface="ＭＳ Ｐゴシック" charset="-128"/>
              </a:rPr>
              <a:t>   </a:t>
            </a:r>
            <a:r>
              <a:rPr lang="en-US" sz="1800" dirty="0" smtClean="0">
                <a:solidFill>
                  <a:schemeClr val="bg2">
                    <a:lumMod val="10000"/>
                  </a:schemeClr>
                </a:solidFill>
                <a:ea typeface="ＭＳ Ｐゴシック" charset="-128"/>
                <a:cs typeface="ＭＳ Ｐゴシック" charset="-128"/>
              </a:rPr>
              <a:t>1</a:t>
            </a:r>
            <a:r>
              <a:rPr lang="en-US" sz="1800" dirty="0">
                <a:solidFill>
                  <a:schemeClr val="bg2">
                    <a:lumMod val="10000"/>
                  </a:schemeClr>
                </a:solidFill>
                <a:ea typeface="ＭＳ Ｐゴシック" charset="-128"/>
                <a:cs typeface="ＭＳ Ｐゴシック" charset="-128"/>
              </a:rPr>
              <a:t>)  </a:t>
            </a:r>
            <a:r>
              <a:rPr lang="en-US" sz="1800" i="1" dirty="0">
                <a:solidFill>
                  <a:schemeClr val="bg2">
                    <a:lumMod val="10000"/>
                  </a:schemeClr>
                </a:solidFill>
                <a:ea typeface="ＭＳ Ｐゴシック" charset="-128"/>
                <a:cs typeface="ＭＳ Ｐゴシック" charset="-128"/>
              </a:rPr>
              <a:t>Where is your hometown? </a:t>
            </a:r>
            <a:endParaRPr lang="en-US" sz="1800" i="1" dirty="0" smtClean="0">
              <a:solidFill>
                <a:schemeClr val="bg2">
                  <a:lumMod val="10000"/>
                </a:schemeClr>
              </a:solidFill>
              <a:ea typeface="ＭＳ Ｐゴシック" charset="-128"/>
              <a:cs typeface="ＭＳ Ｐゴシック" charset="-128"/>
            </a:endParaRPr>
          </a:p>
          <a:p>
            <a:pPr marL="609600" indent="-609600" eaLnBrk="1" hangingPunct="1">
              <a:buFont typeface="Arial" charset="0"/>
              <a:buNone/>
              <a:defRPr/>
            </a:pPr>
            <a:r>
              <a:rPr lang="en-US" sz="1800" dirty="0" smtClean="0">
                <a:solidFill>
                  <a:schemeClr val="bg2">
                    <a:lumMod val="10000"/>
                  </a:schemeClr>
                </a:solidFill>
                <a:ea typeface="ＭＳ Ｐゴシック" charset="-128"/>
                <a:cs typeface="ＭＳ Ｐゴシック" charset="-128"/>
              </a:rPr>
              <a:t>  </a:t>
            </a:r>
            <a:r>
              <a:rPr lang="en-US" sz="1800" dirty="0">
                <a:solidFill>
                  <a:schemeClr val="bg2">
                    <a:lumMod val="10000"/>
                  </a:schemeClr>
                </a:solidFill>
                <a:ea typeface="ＭＳ Ｐゴシック" charset="-128"/>
                <a:cs typeface="ＭＳ Ｐゴシック" charset="-128"/>
              </a:rPr>
              <a:t>2) </a:t>
            </a:r>
            <a:r>
              <a:rPr lang="en-US" sz="1800" dirty="0" smtClean="0">
                <a:solidFill>
                  <a:schemeClr val="bg2">
                    <a:lumMod val="10000"/>
                  </a:schemeClr>
                </a:solidFill>
                <a:ea typeface="ＭＳ Ｐゴシック" charset="-128"/>
                <a:cs typeface="ＭＳ Ｐゴシック" charset="-128"/>
              </a:rPr>
              <a:t> </a:t>
            </a:r>
            <a:r>
              <a:rPr lang="en-US" sz="1800" i="1" dirty="0" smtClean="0">
                <a:solidFill>
                  <a:schemeClr val="bg2">
                    <a:lumMod val="10000"/>
                  </a:schemeClr>
                </a:solidFill>
                <a:ea typeface="ＭＳ Ｐゴシック" charset="-128"/>
                <a:cs typeface="ＭＳ Ｐゴシック" charset="-128"/>
              </a:rPr>
              <a:t>Where </a:t>
            </a:r>
            <a:r>
              <a:rPr lang="en-US" sz="1800" i="1" dirty="0">
                <a:solidFill>
                  <a:schemeClr val="bg2">
                    <a:lumMod val="10000"/>
                  </a:schemeClr>
                </a:solidFill>
                <a:ea typeface="ＭＳ Ｐゴシック" charset="-128"/>
                <a:cs typeface="ＭＳ Ｐゴシック" charset="-128"/>
              </a:rPr>
              <a:t>do you live now?</a:t>
            </a:r>
          </a:p>
          <a:p>
            <a:pPr marL="609600" indent="-609600" eaLnBrk="1" hangingPunct="1">
              <a:buFont typeface="Arial" charset="0"/>
              <a:buNone/>
              <a:defRPr/>
            </a:pPr>
            <a:r>
              <a:rPr lang="en-US" sz="1800" dirty="0" smtClean="0">
                <a:solidFill>
                  <a:schemeClr val="bg2">
                    <a:lumMod val="10000"/>
                  </a:schemeClr>
                </a:solidFill>
                <a:ea typeface="ＭＳ Ｐゴシック" charset="-128"/>
                <a:cs typeface="ＭＳ Ｐゴシック" charset="-128"/>
              </a:rPr>
              <a:t>  </a:t>
            </a:r>
            <a:r>
              <a:rPr lang="en-US" sz="1800" dirty="0">
                <a:solidFill>
                  <a:schemeClr val="bg2">
                    <a:lumMod val="10000"/>
                  </a:schemeClr>
                </a:solidFill>
                <a:ea typeface="ＭＳ Ｐゴシック" charset="-128"/>
                <a:cs typeface="ＭＳ Ｐゴシック" charset="-128"/>
              </a:rPr>
              <a:t>3)  </a:t>
            </a:r>
            <a:r>
              <a:rPr lang="en-US" sz="1800" i="1" dirty="0">
                <a:solidFill>
                  <a:schemeClr val="bg2">
                    <a:lumMod val="10000"/>
                  </a:schemeClr>
                </a:solidFill>
                <a:ea typeface="ＭＳ Ｐゴシック" charset="-128"/>
                <a:cs typeface="ＭＳ Ｐゴシック" charset="-128"/>
              </a:rPr>
              <a:t>How long have you lived </a:t>
            </a:r>
            <a:r>
              <a:rPr lang="en-US" sz="1800" i="1" dirty="0" smtClean="0">
                <a:solidFill>
                  <a:schemeClr val="bg2">
                    <a:lumMod val="10000"/>
                  </a:schemeClr>
                </a:solidFill>
                <a:ea typeface="ＭＳ Ｐゴシック" charset="-128"/>
                <a:cs typeface="ＭＳ Ｐゴシック" charset="-128"/>
              </a:rPr>
              <a:t>in</a:t>
            </a:r>
          </a:p>
          <a:p>
            <a:pPr marL="609600" indent="-609600" eaLnBrk="1" hangingPunct="1">
              <a:buFont typeface="Arial" charset="0"/>
              <a:buNone/>
              <a:defRPr/>
            </a:pPr>
            <a:r>
              <a:rPr lang="en-US" sz="1800" i="1" dirty="0" smtClean="0">
                <a:solidFill>
                  <a:schemeClr val="bg2">
                    <a:lumMod val="10000"/>
                  </a:schemeClr>
                </a:solidFill>
                <a:ea typeface="ＭＳ Ｐゴシック" charset="-128"/>
                <a:cs typeface="ＭＳ Ｐゴシック" charset="-128"/>
              </a:rPr>
              <a:t>        Japan</a:t>
            </a:r>
            <a:r>
              <a:rPr lang="en-US" sz="1800" i="1" dirty="0">
                <a:solidFill>
                  <a:schemeClr val="bg2">
                    <a:lumMod val="10000"/>
                  </a:schemeClr>
                </a:solidFill>
                <a:ea typeface="ＭＳ Ｐゴシック" charset="-128"/>
                <a:cs typeface="ＭＳ Ｐゴシック" charset="-128"/>
              </a:rPr>
              <a:t>?</a:t>
            </a:r>
          </a:p>
          <a:p>
            <a:pPr marL="609600" indent="-609600" eaLnBrk="1" hangingPunct="1">
              <a:buFont typeface="Arial" charset="0"/>
              <a:buNone/>
              <a:defRPr/>
            </a:pPr>
            <a:r>
              <a:rPr lang="en-US" sz="1800" dirty="0" smtClean="0">
                <a:solidFill>
                  <a:schemeClr val="bg2">
                    <a:lumMod val="10000"/>
                  </a:schemeClr>
                </a:solidFill>
                <a:ea typeface="ＭＳ Ｐゴシック" charset="-128"/>
                <a:cs typeface="ＭＳ Ｐゴシック" charset="-128"/>
              </a:rPr>
              <a:t>  </a:t>
            </a:r>
            <a:r>
              <a:rPr lang="en-US" sz="1800" dirty="0">
                <a:solidFill>
                  <a:schemeClr val="bg2">
                    <a:lumMod val="10000"/>
                  </a:schemeClr>
                </a:solidFill>
                <a:ea typeface="ＭＳ Ｐゴシック" charset="-128"/>
                <a:cs typeface="ＭＳ Ｐゴシック" charset="-128"/>
              </a:rPr>
              <a:t>4) </a:t>
            </a:r>
            <a:r>
              <a:rPr lang="en-US" sz="1800" dirty="0" smtClean="0">
                <a:solidFill>
                  <a:schemeClr val="bg2">
                    <a:lumMod val="10000"/>
                  </a:schemeClr>
                </a:solidFill>
                <a:ea typeface="ＭＳ Ｐゴシック" charset="-128"/>
                <a:cs typeface="ＭＳ Ｐゴシック" charset="-128"/>
              </a:rPr>
              <a:t> </a:t>
            </a:r>
            <a:r>
              <a:rPr lang="en-US" sz="1800" i="1" dirty="0" smtClean="0">
                <a:solidFill>
                  <a:schemeClr val="bg2">
                    <a:lumMod val="10000"/>
                  </a:schemeClr>
                </a:solidFill>
                <a:ea typeface="ＭＳ Ｐゴシック" charset="-128"/>
                <a:cs typeface="ＭＳ Ｐゴシック" charset="-128"/>
              </a:rPr>
              <a:t>Can </a:t>
            </a:r>
            <a:r>
              <a:rPr lang="en-US" sz="1800" i="1" dirty="0">
                <a:solidFill>
                  <a:schemeClr val="bg2">
                    <a:lumMod val="10000"/>
                  </a:schemeClr>
                </a:solidFill>
                <a:ea typeface="ＭＳ Ｐゴシック" charset="-128"/>
                <a:cs typeface="ＭＳ Ｐゴシック" charset="-128"/>
              </a:rPr>
              <a:t>you speak </a:t>
            </a:r>
            <a:r>
              <a:rPr lang="en-US" sz="1800" i="1" dirty="0" smtClean="0">
                <a:solidFill>
                  <a:schemeClr val="bg2">
                    <a:lumMod val="10000"/>
                  </a:schemeClr>
                </a:solidFill>
                <a:ea typeface="ＭＳ Ｐゴシック" charset="-128"/>
                <a:cs typeface="ＭＳ Ｐゴシック" charset="-128"/>
              </a:rPr>
              <a:t>Japanese</a:t>
            </a:r>
          </a:p>
          <a:p>
            <a:pPr marL="609600" indent="-609600" eaLnBrk="1" hangingPunct="1">
              <a:buFont typeface="Arial" charset="0"/>
              <a:buNone/>
              <a:defRPr/>
            </a:pPr>
            <a:r>
              <a:rPr lang="en-US" sz="1800" i="1" dirty="0" smtClean="0">
                <a:solidFill>
                  <a:schemeClr val="bg2">
                    <a:lumMod val="10000"/>
                  </a:schemeClr>
                </a:solidFill>
                <a:ea typeface="ＭＳ Ｐゴシック" charset="-128"/>
                <a:cs typeface="ＭＳ Ｐゴシック" charset="-128"/>
              </a:rPr>
              <a:t>        fluently</a:t>
            </a:r>
            <a:r>
              <a:rPr lang="en-US" sz="1800" i="1" dirty="0">
                <a:solidFill>
                  <a:schemeClr val="bg2">
                    <a:lumMod val="10000"/>
                  </a:schemeClr>
                </a:solidFill>
                <a:ea typeface="ＭＳ Ｐゴシック" charset="-128"/>
                <a:cs typeface="ＭＳ Ｐゴシック" charset="-128"/>
              </a:rPr>
              <a:t>?</a:t>
            </a:r>
          </a:p>
          <a:p>
            <a:pPr marL="609600" indent="-609600" eaLnBrk="1" hangingPunct="1">
              <a:buFont typeface="Arial" charset="0"/>
              <a:buNone/>
              <a:defRPr/>
            </a:pPr>
            <a:r>
              <a:rPr lang="en-US" sz="1800" dirty="0" smtClean="0">
                <a:solidFill>
                  <a:schemeClr val="bg2">
                    <a:lumMod val="10000"/>
                  </a:schemeClr>
                </a:solidFill>
                <a:ea typeface="ＭＳ Ｐゴシック" charset="-128"/>
                <a:cs typeface="ＭＳ Ｐゴシック" charset="-128"/>
              </a:rPr>
              <a:t>  </a:t>
            </a:r>
            <a:r>
              <a:rPr lang="en-US" sz="1800" dirty="0">
                <a:solidFill>
                  <a:schemeClr val="bg2">
                    <a:lumMod val="10000"/>
                  </a:schemeClr>
                </a:solidFill>
                <a:ea typeface="ＭＳ Ｐゴシック" charset="-128"/>
                <a:cs typeface="ＭＳ Ｐゴシック" charset="-128"/>
              </a:rPr>
              <a:t>5) </a:t>
            </a:r>
            <a:r>
              <a:rPr lang="en-US" sz="1800" dirty="0" smtClean="0">
                <a:solidFill>
                  <a:schemeClr val="bg2">
                    <a:lumMod val="10000"/>
                  </a:schemeClr>
                </a:solidFill>
                <a:ea typeface="ＭＳ Ｐゴシック" charset="-128"/>
                <a:cs typeface="ＭＳ Ｐゴシック" charset="-128"/>
              </a:rPr>
              <a:t> </a:t>
            </a:r>
            <a:r>
              <a:rPr lang="en-US" sz="1800" i="1" dirty="0" smtClean="0">
                <a:solidFill>
                  <a:schemeClr val="bg2">
                    <a:lumMod val="10000"/>
                  </a:schemeClr>
                </a:solidFill>
                <a:ea typeface="ＭＳ Ｐゴシック" charset="-128"/>
                <a:cs typeface="ＭＳ Ｐゴシック" charset="-128"/>
              </a:rPr>
              <a:t>What </a:t>
            </a:r>
            <a:r>
              <a:rPr lang="en-US" sz="1800" i="1" dirty="0">
                <a:solidFill>
                  <a:schemeClr val="bg2">
                    <a:lumMod val="10000"/>
                  </a:schemeClr>
                </a:solidFill>
                <a:ea typeface="ＭＳ Ｐゴシック" charset="-128"/>
                <a:cs typeface="ＭＳ Ｐゴシック" charset="-128"/>
              </a:rPr>
              <a:t>other language(s) can </a:t>
            </a:r>
            <a:endParaRPr lang="en-US" sz="1800" i="1" dirty="0" smtClean="0">
              <a:solidFill>
                <a:schemeClr val="bg2">
                  <a:lumMod val="10000"/>
                </a:schemeClr>
              </a:solidFill>
              <a:ea typeface="ＭＳ Ｐゴシック" charset="-128"/>
              <a:cs typeface="ＭＳ Ｐゴシック" charset="-128"/>
            </a:endParaRPr>
          </a:p>
          <a:p>
            <a:pPr marL="609600" indent="-609600" eaLnBrk="1" hangingPunct="1">
              <a:buFont typeface="Arial" charset="0"/>
              <a:buNone/>
              <a:defRPr/>
            </a:pPr>
            <a:r>
              <a:rPr lang="en-US" sz="1800" i="1" dirty="0" smtClean="0">
                <a:solidFill>
                  <a:schemeClr val="bg2">
                    <a:lumMod val="10000"/>
                  </a:schemeClr>
                </a:solidFill>
                <a:ea typeface="ＭＳ Ｐゴシック" charset="-128"/>
                <a:cs typeface="ＭＳ Ｐゴシック" charset="-128"/>
              </a:rPr>
              <a:t>        you speak</a:t>
            </a:r>
            <a:r>
              <a:rPr lang="en-US" sz="1800" i="1" dirty="0">
                <a:solidFill>
                  <a:schemeClr val="bg2">
                    <a:lumMod val="10000"/>
                  </a:schemeClr>
                </a:solidFill>
                <a:ea typeface="ＭＳ Ｐゴシック" charset="-128"/>
                <a:cs typeface="ＭＳ Ｐゴシック" charset="-128"/>
              </a:rPr>
              <a:t>?</a:t>
            </a:r>
          </a:p>
          <a:p>
            <a:pPr marL="609600" indent="-609600" eaLnBrk="1" hangingPunct="1">
              <a:buFont typeface="Arial" charset="0"/>
              <a:buNone/>
              <a:defRPr/>
            </a:pPr>
            <a:r>
              <a:rPr lang="en-US" sz="1800" dirty="0" smtClean="0">
                <a:solidFill>
                  <a:schemeClr val="bg2">
                    <a:lumMod val="10000"/>
                  </a:schemeClr>
                </a:solidFill>
                <a:ea typeface="ＭＳ Ｐゴシック" charset="-128"/>
                <a:cs typeface="ＭＳ Ｐゴシック" charset="-128"/>
              </a:rPr>
              <a:t>  6</a:t>
            </a:r>
            <a:r>
              <a:rPr lang="en-US" sz="1800" dirty="0">
                <a:solidFill>
                  <a:schemeClr val="bg2">
                    <a:lumMod val="10000"/>
                  </a:schemeClr>
                </a:solidFill>
                <a:ea typeface="ＭＳ Ｐゴシック" charset="-128"/>
                <a:cs typeface="ＭＳ Ｐゴシック" charset="-128"/>
              </a:rPr>
              <a:t>)  </a:t>
            </a:r>
            <a:r>
              <a:rPr lang="en-US" sz="1800" i="1" dirty="0">
                <a:solidFill>
                  <a:schemeClr val="bg2">
                    <a:lumMod val="10000"/>
                  </a:schemeClr>
                </a:solidFill>
                <a:ea typeface="ＭＳ Ｐゴシック" charset="-128"/>
                <a:cs typeface="ＭＳ Ｐゴシック" charset="-128"/>
              </a:rPr>
              <a:t>What subjects did you major </a:t>
            </a:r>
            <a:endParaRPr lang="en-US" sz="1800" i="1" dirty="0" smtClean="0">
              <a:solidFill>
                <a:schemeClr val="bg2">
                  <a:lumMod val="10000"/>
                </a:schemeClr>
              </a:solidFill>
              <a:ea typeface="ＭＳ Ｐゴシック" charset="-128"/>
              <a:cs typeface="ＭＳ Ｐゴシック" charset="-128"/>
            </a:endParaRPr>
          </a:p>
          <a:p>
            <a:pPr marL="609600" indent="-609600" eaLnBrk="1" hangingPunct="1">
              <a:buFont typeface="Arial" charset="0"/>
              <a:buNone/>
              <a:defRPr/>
            </a:pPr>
            <a:r>
              <a:rPr lang="en-US" sz="1800" i="1" dirty="0" smtClean="0">
                <a:solidFill>
                  <a:schemeClr val="bg2">
                    <a:lumMod val="10000"/>
                  </a:schemeClr>
                </a:solidFill>
                <a:ea typeface="ＭＳ Ｐゴシック" charset="-128"/>
                <a:cs typeface="ＭＳ Ｐゴシック" charset="-128"/>
              </a:rPr>
              <a:t>        in at university</a:t>
            </a:r>
            <a:r>
              <a:rPr lang="en-US" sz="1800" i="1" dirty="0">
                <a:solidFill>
                  <a:schemeClr val="bg2">
                    <a:lumMod val="10000"/>
                  </a:schemeClr>
                </a:solidFill>
                <a:ea typeface="ＭＳ Ｐゴシック" charset="-128"/>
                <a:cs typeface="ＭＳ Ｐゴシック" charset="-128"/>
              </a:rPr>
              <a:t>?</a:t>
            </a:r>
          </a:p>
          <a:p>
            <a:pPr marL="609600" indent="-609600" eaLnBrk="1" hangingPunct="1">
              <a:buFont typeface="Arial" charset="0"/>
              <a:buNone/>
              <a:defRPr/>
            </a:pPr>
            <a:r>
              <a:rPr lang="en-US" sz="1800" dirty="0">
                <a:solidFill>
                  <a:schemeClr val="bg2">
                    <a:lumMod val="10000"/>
                  </a:schemeClr>
                </a:solidFill>
                <a:ea typeface="ＭＳ Ｐゴシック" charset="-128"/>
                <a:cs typeface="ＭＳ Ｐゴシック" charset="-128"/>
              </a:rPr>
              <a:t> </a:t>
            </a:r>
            <a:r>
              <a:rPr lang="en-US" sz="1800" dirty="0" smtClean="0">
                <a:solidFill>
                  <a:schemeClr val="bg2">
                    <a:lumMod val="10000"/>
                  </a:schemeClr>
                </a:solidFill>
                <a:ea typeface="ＭＳ Ｐゴシック" charset="-128"/>
                <a:cs typeface="ＭＳ Ｐゴシック" charset="-128"/>
              </a:rPr>
              <a:t> 7</a:t>
            </a:r>
            <a:r>
              <a:rPr lang="en-US" sz="1800" dirty="0">
                <a:solidFill>
                  <a:schemeClr val="bg2">
                    <a:lumMod val="10000"/>
                  </a:schemeClr>
                </a:solidFill>
                <a:ea typeface="ＭＳ Ｐゴシック" charset="-128"/>
                <a:cs typeface="ＭＳ Ｐゴシック" charset="-128"/>
              </a:rPr>
              <a:t>)  </a:t>
            </a:r>
            <a:r>
              <a:rPr lang="en-US" sz="1800" i="1" dirty="0">
                <a:solidFill>
                  <a:schemeClr val="bg2">
                    <a:lumMod val="10000"/>
                  </a:schemeClr>
                </a:solidFill>
                <a:ea typeface="ＭＳ Ｐゴシック" charset="-128"/>
                <a:cs typeface="ＭＳ Ｐゴシック" charset="-128"/>
              </a:rPr>
              <a:t>Why did you decide to </a:t>
            </a:r>
            <a:r>
              <a:rPr lang="en-US" sz="1800" i="1" dirty="0" smtClean="0">
                <a:solidFill>
                  <a:schemeClr val="bg2">
                    <a:lumMod val="10000"/>
                  </a:schemeClr>
                </a:solidFill>
                <a:ea typeface="ＭＳ Ｐゴシック" charset="-128"/>
                <a:cs typeface="ＭＳ Ｐゴシック" charset="-128"/>
              </a:rPr>
              <a:t>become</a:t>
            </a:r>
          </a:p>
          <a:p>
            <a:pPr marL="609600" indent="-609600" eaLnBrk="1" hangingPunct="1">
              <a:buFont typeface="Arial" charset="0"/>
              <a:buNone/>
              <a:defRPr/>
            </a:pPr>
            <a:r>
              <a:rPr lang="en-US" sz="1800" i="1" dirty="0" smtClean="0">
                <a:solidFill>
                  <a:schemeClr val="bg2">
                    <a:lumMod val="10000"/>
                  </a:schemeClr>
                </a:solidFill>
                <a:ea typeface="ＭＳ Ｐゴシック" charset="-128"/>
                <a:cs typeface="ＭＳ Ｐゴシック" charset="-128"/>
              </a:rPr>
              <a:t>        an  English </a:t>
            </a:r>
            <a:r>
              <a:rPr lang="en-US" sz="1800" i="1" dirty="0">
                <a:solidFill>
                  <a:schemeClr val="bg2">
                    <a:lumMod val="10000"/>
                  </a:schemeClr>
                </a:solidFill>
                <a:ea typeface="ＭＳ Ｐゴシック" charset="-128"/>
                <a:cs typeface="ＭＳ Ｐゴシック" charset="-128"/>
              </a:rPr>
              <a:t>teacher?</a:t>
            </a:r>
          </a:p>
          <a:p>
            <a:pPr marL="609600" indent="-609600" eaLnBrk="1" hangingPunct="1">
              <a:buFont typeface="Arial" charset="0"/>
              <a:buNone/>
              <a:defRPr/>
            </a:pPr>
            <a:r>
              <a:rPr lang="en-US" sz="1800" dirty="0">
                <a:solidFill>
                  <a:schemeClr val="bg2">
                    <a:lumMod val="10000"/>
                  </a:schemeClr>
                </a:solidFill>
                <a:ea typeface="ＭＳ Ｐゴシック" charset="-128"/>
                <a:cs typeface="ＭＳ Ｐゴシック" charset="-128"/>
              </a:rPr>
              <a:t> </a:t>
            </a:r>
            <a:r>
              <a:rPr lang="en-US" sz="1800" dirty="0" smtClean="0">
                <a:solidFill>
                  <a:schemeClr val="bg2">
                    <a:lumMod val="10000"/>
                  </a:schemeClr>
                </a:solidFill>
                <a:ea typeface="ＭＳ Ｐゴシック" charset="-128"/>
                <a:cs typeface="ＭＳ Ｐゴシック" charset="-128"/>
              </a:rPr>
              <a:t> 8</a:t>
            </a:r>
            <a:r>
              <a:rPr lang="en-US" sz="1800" dirty="0">
                <a:solidFill>
                  <a:schemeClr val="bg2">
                    <a:lumMod val="10000"/>
                  </a:schemeClr>
                </a:solidFill>
                <a:ea typeface="ＭＳ Ｐゴシック" charset="-128"/>
                <a:cs typeface="ＭＳ Ｐゴシック" charset="-128"/>
              </a:rPr>
              <a:t>)  </a:t>
            </a:r>
            <a:r>
              <a:rPr lang="en-US" sz="1800" i="1" dirty="0">
                <a:solidFill>
                  <a:schemeClr val="bg2">
                    <a:lumMod val="10000"/>
                  </a:schemeClr>
                </a:solidFill>
                <a:ea typeface="ＭＳ Ｐゴシック" charset="-128"/>
                <a:cs typeface="ＭＳ Ｐゴシック" charset="-128"/>
              </a:rPr>
              <a:t>Which </a:t>
            </a:r>
            <a:r>
              <a:rPr lang="en-US" sz="1600" i="1" dirty="0">
                <a:solidFill>
                  <a:schemeClr val="bg2">
                    <a:lumMod val="10000"/>
                  </a:schemeClr>
                </a:solidFill>
                <a:ea typeface="ＭＳ Ｐゴシック" charset="-128"/>
                <a:cs typeface="ＭＳ Ｐゴシック" charset="-128"/>
              </a:rPr>
              <a:t>countries have you visited</a:t>
            </a:r>
            <a:r>
              <a:rPr lang="en-US" sz="1600" i="1" dirty="0" smtClean="0">
                <a:solidFill>
                  <a:schemeClr val="bg2">
                    <a:lumMod val="10000"/>
                  </a:schemeClr>
                </a:solidFill>
                <a:ea typeface="ＭＳ Ｐゴシック" charset="-128"/>
                <a:cs typeface="ＭＳ Ｐゴシック" charset="-128"/>
              </a:rPr>
              <a:t>?</a:t>
            </a:r>
          </a:p>
          <a:p>
            <a:pPr marL="609600" indent="-609600" eaLnBrk="1" hangingPunct="1">
              <a:buFont typeface="Arial" charset="0"/>
              <a:buNone/>
              <a:defRPr/>
            </a:pPr>
            <a:r>
              <a:rPr lang="en-US" sz="1600" i="1" dirty="0" smtClean="0">
                <a:solidFill>
                  <a:schemeClr val="bg2">
                    <a:lumMod val="10000"/>
                  </a:schemeClr>
                </a:solidFill>
                <a:ea typeface="ＭＳ Ｐゴシック" charset="-128"/>
                <a:cs typeface="ＭＳ Ｐゴシック" charset="-128"/>
              </a:rPr>
              <a:t>  9)  Can I send you email if I have a question?</a:t>
            </a:r>
            <a:endParaRPr lang="en-US" sz="1600" i="1" dirty="0">
              <a:solidFill>
                <a:schemeClr val="bg2">
                  <a:lumMod val="10000"/>
                </a:schemeClr>
              </a:solidFill>
              <a:ea typeface="ＭＳ Ｐゴシック" charset="-128"/>
              <a:cs typeface="ＭＳ Ｐゴシック" charset="-128"/>
            </a:endParaRPr>
          </a:p>
        </p:txBody>
      </p:sp>
      <p:sp>
        <p:nvSpPr>
          <p:cNvPr id="90116" name="Rectangle 2"/>
          <p:cNvSpPr>
            <a:spLocks noGrp="1" noChangeArrowheads="1"/>
          </p:cNvSpPr>
          <p:nvPr>
            <p:ph type="title"/>
          </p:nvPr>
        </p:nvSpPr>
        <p:spPr>
          <a:xfrm>
            <a:off x="457200" y="274638"/>
            <a:ext cx="8229600" cy="993775"/>
          </a:xfrm>
          <a:solidFill>
            <a:srgbClr val="F6862A">
              <a:alpha val="74902"/>
            </a:srgbClr>
          </a:solidFill>
          <a:ln>
            <a:solidFill>
              <a:schemeClr val="accent2">
                <a:lumMod val="60000"/>
                <a:lumOff val="40000"/>
              </a:schemeClr>
            </a:solidFill>
          </a:ln>
        </p:spPr>
        <p:txBody>
          <a:bodyPr/>
          <a:lstStyle/>
          <a:p>
            <a:pPr eaLnBrk="1" hangingPunct="1">
              <a:defRPr/>
            </a:pPr>
            <a:r>
              <a:rPr lang="en-US" sz="4000" dirty="0" smtClean="0"/>
              <a:t>2. Teacher Interview</a:t>
            </a:r>
          </a:p>
        </p:txBody>
      </p:sp>
      <p:pic>
        <p:nvPicPr>
          <p:cNvPr id="23555" name="Picture 6" descr="DSC01426"/>
          <p:cNvPicPr>
            <a:picLocks noGrp="1" noChangeAspect="1" noChangeArrowheads="1"/>
          </p:cNvPicPr>
          <p:nvPr>
            <p:ph sz="half" idx="2"/>
          </p:nvPr>
        </p:nvPicPr>
        <p:blipFill>
          <a:blip r:embed="rId3" cstate="print"/>
          <a:srcRect/>
          <a:stretch>
            <a:fillRect/>
          </a:stretch>
        </p:blipFill>
        <p:spPr>
          <a:xfrm>
            <a:off x="3924300" y="2060575"/>
            <a:ext cx="4794250" cy="30368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1F3DC"/>
        </a:solidFill>
        <a:effectLst/>
      </p:bgPr>
    </p:bg>
    <p:spTree>
      <p:nvGrpSpPr>
        <p:cNvPr id="1" name=""/>
        <p:cNvGrpSpPr/>
        <p:nvPr/>
      </p:nvGrpSpPr>
      <p:grpSpPr>
        <a:xfrm>
          <a:off x="0" y="0"/>
          <a:ext cx="0" cy="0"/>
          <a:chOff x="0" y="0"/>
          <a:chExt cx="0" cy="0"/>
        </a:xfrm>
      </p:grpSpPr>
      <p:pic>
        <p:nvPicPr>
          <p:cNvPr id="25602" name="Picture 3" descr="Peer Int I  p"/>
          <p:cNvPicPr>
            <a:picLocks noGrp="1" noChangeAspect="1" noChangeArrowheads="1"/>
          </p:cNvPicPr>
          <p:nvPr>
            <p:ph idx="1"/>
          </p:nvPr>
        </p:nvPicPr>
        <p:blipFill>
          <a:blip r:embed="rId3" cstate="print"/>
          <a:srcRect/>
          <a:stretch>
            <a:fillRect/>
          </a:stretch>
        </p:blipFill>
        <p:spPr>
          <a:xfrm>
            <a:off x="1258888" y="1773238"/>
            <a:ext cx="2805112" cy="4114800"/>
          </a:xfrm>
        </p:spPr>
      </p:pic>
      <p:pic>
        <p:nvPicPr>
          <p:cNvPr id="25603" name="Picture 4" descr="Peer Int I  p"/>
          <p:cNvPicPr>
            <a:picLocks noGrp="1" noChangeAspect="1" noChangeArrowheads="1"/>
          </p:cNvPicPr>
          <p:nvPr/>
        </p:nvPicPr>
        <p:blipFill>
          <a:blip r:embed="rId4" cstate="print"/>
          <a:srcRect/>
          <a:stretch>
            <a:fillRect/>
          </a:stretch>
        </p:blipFill>
        <p:spPr bwMode="auto">
          <a:xfrm>
            <a:off x="5181600" y="1600200"/>
            <a:ext cx="2859088" cy="4419600"/>
          </a:xfrm>
          <a:prstGeom prst="rect">
            <a:avLst/>
          </a:prstGeom>
          <a:noFill/>
          <a:ln w="9525">
            <a:noFill/>
            <a:miter lim="800000"/>
            <a:headEnd/>
            <a:tailEnd/>
          </a:ln>
        </p:spPr>
      </p:pic>
      <p:sp>
        <p:nvSpPr>
          <p:cNvPr id="25604" name="Rectangle 2"/>
          <p:cNvSpPr>
            <a:spLocks noGrp="1" noChangeArrowheads="1"/>
          </p:cNvSpPr>
          <p:nvPr>
            <p:ph type="title"/>
          </p:nvPr>
        </p:nvSpPr>
        <p:spPr>
          <a:xfrm>
            <a:off x="457200" y="274638"/>
            <a:ext cx="8229600" cy="993775"/>
          </a:xfrm>
          <a:solidFill>
            <a:srgbClr val="339966">
              <a:alpha val="76862"/>
            </a:srgbClr>
          </a:solidFill>
          <a:ln>
            <a:solidFill>
              <a:schemeClr val="accent1"/>
            </a:solidFill>
          </a:ln>
        </p:spPr>
        <p:txBody>
          <a:bodyPr/>
          <a:lstStyle/>
          <a:p>
            <a:pPr eaLnBrk="1" hangingPunct="1"/>
            <a:r>
              <a:rPr lang="en-US" sz="4000" smtClean="0">
                <a:ea typeface="ＭＳ Ｐゴシック" pitchFamily="84" charset="-128"/>
                <a:cs typeface="ＭＳ Ｐゴシック" pitchFamily="84" charset="-128"/>
              </a:rPr>
              <a:t>3. Peer Interviews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65542" name="Rectangle 7"/>
          <p:cNvSpPr>
            <a:spLocks noGrp="1" noChangeArrowheads="1"/>
          </p:cNvSpPr>
          <p:nvPr>
            <p:ph type="title" idx="4294967295"/>
          </p:nvPr>
        </p:nvSpPr>
        <p:spPr>
          <a:xfrm>
            <a:off x="468313" y="476250"/>
            <a:ext cx="8229600" cy="1008063"/>
          </a:xfrm>
          <a:solidFill>
            <a:srgbClr val="0000FF">
              <a:alpha val="54509"/>
            </a:srgbClr>
          </a:solidFill>
        </p:spPr>
        <p:txBody>
          <a:bodyPr/>
          <a:lstStyle/>
          <a:p>
            <a:pPr eaLnBrk="1" hangingPunct="1"/>
            <a:r>
              <a:rPr lang="en-US" sz="4000" smtClean="0">
                <a:ea typeface="ＭＳ Ｐゴシック" pitchFamily="84" charset="-128"/>
                <a:cs typeface="ＭＳ Ｐゴシック" pitchFamily="84" charset="-128"/>
              </a:rPr>
              <a:t>4. Interview Planning Questionnaire</a:t>
            </a:r>
          </a:p>
        </p:txBody>
      </p:sp>
      <p:graphicFrame>
        <p:nvGraphicFramePr>
          <p:cNvPr id="65539" name="Object 1027"/>
          <p:cNvGraphicFramePr>
            <a:graphicFrameLocks noChangeAspect="1"/>
          </p:cNvGraphicFramePr>
          <p:nvPr/>
        </p:nvGraphicFramePr>
        <p:xfrm>
          <a:off x="3276600" y="1752600"/>
          <a:ext cx="3676650" cy="4572000"/>
        </p:xfrm>
        <a:graphic>
          <a:graphicData uri="http://schemas.openxmlformats.org/presentationml/2006/ole">
            <p:oleObj spid="_x0000_s65539" name="Document" r:id="rId4" imgW="4676725" imgH="7582680" progId="Word.Document.8">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F3DC"/>
        </a:solidFill>
        <a:effectLst/>
      </p:bgPr>
    </p:bg>
    <p:spTree>
      <p:nvGrpSpPr>
        <p:cNvPr id="1" name=""/>
        <p:cNvGrpSpPr/>
        <p:nvPr/>
      </p:nvGrpSpPr>
      <p:grpSpPr>
        <a:xfrm>
          <a:off x="0" y="0"/>
          <a:ext cx="0" cy="0"/>
          <a:chOff x="0" y="0"/>
          <a:chExt cx="0" cy="0"/>
        </a:xfrm>
      </p:grpSpPr>
      <p:sp>
        <p:nvSpPr>
          <p:cNvPr id="6152" name="Rectangle 7"/>
          <p:cNvSpPr>
            <a:spLocks noGrp="1" noChangeArrowheads="1"/>
          </p:cNvSpPr>
          <p:nvPr>
            <p:ph type="title"/>
          </p:nvPr>
        </p:nvSpPr>
        <p:spPr>
          <a:solidFill>
            <a:srgbClr val="339966">
              <a:alpha val="54509"/>
            </a:srgbClr>
          </a:solidFill>
        </p:spPr>
        <p:txBody>
          <a:bodyPr/>
          <a:lstStyle/>
          <a:p>
            <a:pPr eaLnBrk="1" hangingPunct="1"/>
            <a:r>
              <a:rPr lang="en-US" sz="4000" smtClean="0">
                <a:ea typeface="ＭＳ Ｐゴシック" pitchFamily="84" charset="-128"/>
                <a:cs typeface="ＭＳ Ｐゴシック" pitchFamily="84" charset="-128"/>
              </a:rPr>
              <a:t>5. Interview Sign-up Sheet</a:t>
            </a:r>
          </a:p>
        </p:txBody>
      </p:sp>
      <p:graphicFrame>
        <p:nvGraphicFramePr>
          <p:cNvPr id="6149" name="Object 5"/>
          <p:cNvGraphicFramePr>
            <a:graphicFrameLocks noChangeAspect="1"/>
          </p:cNvGraphicFramePr>
          <p:nvPr/>
        </p:nvGraphicFramePr>
        <p:xfrm>
          <a:off x="5029200" y="1752600"/>
          <a:ext cx="2717800" cy="4681538"/>
        </p:xfrm>
        <a:graphic>
          <a:graphicData uri="http://schemas.openxmlformats.org/presentationml/2006/ole">
            <p:oleObj spid="_x0000_s6149" name="Document" r:id="rId4" imgW="5417291" imgH="8567305" progId="Word.Document.8">
              <p:embed/>
            </p:oleObj>
          </a:graphicData>
        </a:graphic>
      </p:graphicFrame>
      <p:pic>
        <p:nvPicPr>
          <p:cNvPr id="14" name="Content Placeholder 13" descr="Planning clip art.jpg"/>
          <p:cNvPicPr>
            <a:picLocks noGrp="1" noChangeAspect="1"/>
          </p:cNvPicPr>
          <p:nvPr>
            <p:ph sz="half" idx="4294967295"/>
          </p:nvPr>
        </p:nvPicPr>
        <p:blipFill>
          <a:blip r:embed="rId5" cstate="print"/>
          <a:stretch>
            <a:fillRect/>
          </a:stretch>
        </p:blipFill>
        <p:spPr>
          <a:xfrm rot="21381125">
            <a:off x="1828800" y="3048000"/>
            <a:ext cx="1743075" cy="2590800"/>
          </a:xfrm>
          <a:ln>
            <a:solidFill>
              <a:schemeClr val="bg1">
                <a:lumMod val="85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AF2D6"/>
        </a:solidFill>
        <a:effectLst/>
      </p:bgPr>
    </p:bg>
    <p:spTree>
      <p:nvGrpSpPr>
        <p:cNvPr id="1" name=""/>
        <p:cNvGrpSpPr/>
        <p:nvPr/>
      </p:nvGrpSpPr>
      <p:grpSpPr>
        <a:xfrm>
          <a:off x="0" y="0"/>
          <a:ext cx="0" cy="0"/>
          <a:chOff x="0" y="0"/>
          <a:chExt cx="0" cy="0"/>
        </a:xfrm>
      </p:grpSpPr>
      <p:pic>
        <p:nvPicPr>
          <p:cNvPr id="69634" name="Picture 3" descr="Ethnographic Questions p"/>
          <p:cNvPicPr>
            <a:picLocks noGrp="1" noChangeAspect="1" noChangeArrowheads="1"/>
          </p:cNvPicPr>
          <p:nvPr>
            <p:ph idx="1"/>
          </p:nvPr>
        </p:nvPicPr>
        <p:blipFill>
          <a:blip r:embed="rId3" cstate="print"/>
          <a:srcRect/>
          <a:stretch>
            <a:fillRect/>
          </a:stretch>
        </p:blipFill>
        <p:spPr>
          <a:xfrm>
            <a:off x="1042988" y="1700213"/>
            <a:ext cx="3079750" cy="4114800"/>
          </a:xfrm>
          <a:solidFill>
            <a:srgbClr val="99CC00"/>
          </a:solidFill>
        </p:spPr>
      </p:pic>
      <p:pic>
        <p:nvPicPr>
          <p:cNvPr id="69635" name="Picture 4" descr="Ethnographic Questions p"/>
          <p:cNvPicPr>
            <a:picLocks noGrp="1" noChangeAspect="1" noChangeArrowheads="1"/>
          </p:cNvPicPr>
          <p:nvPr/>
        </p:nvPicPr>
        <p:blipFill>
          <a:blip r:embed="rId4" cstate="print"/>
          <a:srcRect/>
          <a:stretch>
            <a:fillRect/>
          </a:stretch>
        </p:blipFill>
        <p:spPr bwMode="auto">
          <a:xfrm>
            <a:off x="5219700" y="1700213"/>
            <a:ext cx="2711450" cy="4114800"/>
          </a:xfrm>
          <a:prstGeom prst="rect">
            <a:avLst/>
          </a:prstGeom>
          <a:solidFill>
            <a:srgbClr val="99CC00"/>
          </a:solidFill>
          <a:ln w="9525">
            <a:noFill/>
            <a:miter lim="800000"/>
            <a:headEnd/>
            <a:tailEnd/>
          </a:ln>
        </p:spPr>
      </p:pic>
      <p:sp>
        <p:nvSpPr>
          <p:cNvPr id="69636" name="Rectangle 2"/>
          <p:cNvSpPr>
            <a:spLocks noGrp="1" noChangeArrowheads="1"/>
          </p:cNvSpPr>
          <p:nvPr>
            <p:ph type="title"/>
          </p:nvPr>
        </p:nvSpPr>
        <p:spPr>
          <a:xfrm>
            <a:off x="457200" y="274638"/>
            <a:ext cx="8229600" cy="922337"/>
          </a:xfrm>
          <a:solidFill>
            <a:srgbClr val="2AA24F">
              <a:alpha val="54117"/>
            </a:srgbClr>
          </a:solidFill>
        </p:spPr>
        <p:txBody>
          <a:bodyPr/>
          <a:lstStyle/>
          <a:p>
            <a:pPr eaLnBrk="1" hangingPunct="1"/>
            <a:r>
              <a:rPr lang="en-US" sz="4000" dirty="0" smtClean="0">
                <a:ea typeface="ＭＳ Ｐゴシック" pitchFamily="84" charset="-128"/>
                <a:cs typeface="ＭＳ Ｐゴシック" pitchFamily="84" charset="-128"/>
              </a:rPr>
              <a:t>6. Ethnographic Interview Questions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title"/>
          </p:nvPr>
        </p:nvSpPr>
        <p:spPr>
          <a:xfrm>
            <a:off x="468313" y="476250"/>
            <a:ext cx="8229600" cy="1008063"/>
          </a:xfrm>
          <a:solidFill>
            <a:srgbClr val="0000FF">
              <a:alpha val="54509"/>
            </a:srgbClr>
          </a:solidFill>
        </p:spPr>
        <p:txBody>
          <a:bodyPr/>
          <a:lstStyle/>
          <a:p>
            <a:pPr eaLnBrk="1" hangingPunct="1"/>
            <a:r>
              <a:rPr lang="en-US" sz="4000" dirty="0" smtClean="0">
                <a:ea typeface="ＭＳ Ｐゴシック" pitchFamily="84" charset="-128"/>
                <a:cs typeface="ＭＳ Ｐゴシック" pitchFamily="84" charset="-128"/>
              </a:rPr>
              <a:t>7</a:t>
            </a:r>
            <a:r>
              <a:rPr lang="en-US" sz="4000" dirty="0" smtClean="0">
                <a:ea typeface="ＭＳ Ｐゴシック" pitchFamily="84" charset="-128"/>
                <a:cs typeface="ＭＳ Ｐゴシック" pitchFamily="84" charset="-128"/>
              </a:rPr>
              <a:t>. </a:t>
            </a:r>
            <a:r>
              <a:rPr lang="en-US" sz="4000" dirty="0" smtClean="0">
                <a:ea typeface="ＭＳ Ｐゴシック" pitchFamily="84" charset="-128"/>
                <a:cs typeface="ＭＳ Ｐゴシック" pitchFamily="84" charset="-128"/>
              </a:rPr>
              <a:t>Role Playing Question</a:t>
            </a:r>
            <a:r>
              <a:rPr lang="en-US" sz="4000" dirty="0" smtClean="0">
                <a:ea typeface="ＭＳ Ｐゴシック" pitchFamily="84" charset="-128"/>
                <a:cs typeface="ＭＳ Ｐゴシック" pitchFamily="84" charset="-128"/>
              </a:rPr>
              <a:t>s</a:t>
            </a:r>
            <a:endParaRPr lang="en-US" sz="4000" dirty="0" smtClean="0">
              <a:ea typeface="ＭＳ Ｐゴシック" pitchFamily="84" charset="-128"/>
              <a:cs typeface="ＭＳ Ｐゴシック" pitchFamily="84" charset="-128"/>
            </a:endParaRPr>
          </a:p>
        </p:txBody>
      </p:sp>
      <p:pic>
        <p:nvPicPr>
          <p:cNvPr id="27651" name="Picture 2" descr="DSC01417"/>
          <p:cNvPicPr>
            <a:picLocks noChangeAspect="1" noChangeArrowheads="1"/>
          </p:cNvPicPr>
          <p:nvPr/>
        </p:nvPicPr>
        <p:blipFill>
          <a:blip r:embed="rId3" cstate="print"/>
          <a:srcRect/>
          <a:stretch>
            <a:fillRect/>
          </a:stretch>
        </p:blipFill>
        <p:spPr bwMode="auto">
          <a:xfrm>
            <a:off x="1524000" y="2209800"/>
            <a:ext cx="6172200" cy="3452813"/>
          </a:xfrm>
          <a:prstGeom prst="rect">
            <a:avLst/>
          </a:prstGeom>
          <a:noFill/>
          <a:ln w="19050">
            <a:solidFill>
              <a:schemeClr val="accent1">
                <a:lumMod val="20000"/>
                <a:lumOff val="80000"/>
              </a:schemeClr>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2004:Templates:Presentations:Designs:Writing Table</Template>
  <TotalTime>1725</TotalTime>
  <Words>1707</Words>
  <Application>Microsoft Office PowerPoint</Application>
  <PresentationFormat>On-screen Show (4:3)</PresentationFormat>
  <Paragraphs>134</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Document</vt:lpstr>
      <vt:lpstr>      In the Classroom            </vt:lpstr>
      <vt:lpstr>                       6)    Ethnographic Interview         Questions 7)    Role Playing Questions   8)    Guest Speaker Interviews 9)    Options for Interviews:         Audio, Skype and Email  10)  Questions for Reflection                          </vt:lpstr>
      <vt:lpstr>1. Learner Profile</vt:lpstr>
      <vt:lpstr>2. Teacher Interview</vt:lpstr>
      <vt:lpstr>3. Peer Interviews</vt:lpstr>
      <vt:lpstr>4. Interview Planning Questionnaire</vt:lpstr>
      <vt:lpstr>5. Interview Sign-up Sheet</vt:lpstr>
      <vt:lpstr>6. Ethnographic Interview Questions</vt:lpstr>
      <vt:lpstr>7. Role Playing Questions</vt:lpstr>
      <vt:lpstr>8. Guest Speaker Interviews</vt:lpstr>
      <vt:lpstr>8. Guest Speaker Interview with Dr. Rumi Ida,      Project Coordinator for 2nd Harvest Japan</vt:lpstr>
      <vt:lpstr>8. Guest Speaker Interview ~ 2nd Harvest Japan</vt:lpstr>
      <vt:lpstr>8. Guest Speaker Interview ~ 2nd Harvest Japan</vt:lpstr>
      <vt:lpstr>8. Guest Speaker Interview  ~ 2nd Harvest Japan</vt:lpstr>
      <vt:lpstr>Slide 15</vt:lpstr>
      <vt:lpstr>9. Audio Recording Options</vt:lpstr>
      <vt:lpstr>9. Audio Recording Options</vt:lpstr>
      <vt:lpstr>9. Skype Video Options</vt:lpstr>
      <vt:lpstr> 10. Questions for Reflection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Seeding Change:  The Student Interview Project</dc:title>
  <dc:creator>User</dc:creator>
  <cp:lastModifiedBy>Deb</cp:lastModifiedBy>
  <cp:revision>258</cp:revision>
  <dcterms:created xsi:type="dcterms:W3CDTF">2011-11-07T00:22:31Z</dcterms:created>
  <dcterms:modified xsi:type="dcterms:W3CDTF">2012-04-10T03:13:00Z</dcterms:modified>
</cp:coreProperties>
</file>