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  <p:sldMasterId id="2147483742" r:id="rId2"/>
    <p:sldMasterId id="2147483754" r:id="rId3"/>
  </p:sldMasterIdLst>
  <p:notesMasterIdLst>
    <p:notesMasterId r:id="rId10"/>
  </p:notesMasterIdLst>
  <p:sldIdLst>
    <p:sldId id="296" r:id="rId4"/>
    <p:sldId id="295" r:id="rId5"/>
    <p:sldId id="297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8" y="228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ja-JP"/>
              <a:t>Story-Based Curriculum                            　　　アレン玉井光江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Click to edit Master text styles</a:t>
            </a:r>
          </a:p>
          <a:p>
            <a:pPr lvl="1"/>
            <a:r>
              <a:rPr lang="ja-JP" altLang="ja-JP" noProof="0" smtClean="0"/>
              <a:t>Second level</a:t>
            </a:r>
          </a:p>
          <a:p>
            <a:pPr lvl="2"/>
            <a:r>
              <a:rPr lang="ja-JP" altLang="ja-JP" noProof="0" smtClean="0"/>
              <a:t>Third level</a:t>
            </a:r>
          </a:p>
          <a:p>
            <a:pPr lvl="3"/>
            <a:r>
              <a:rPr lang="ja-JP" altLang="ja-JP" noProof="0" smtClean="0"/>
              <a:t>Fourth level</a:t>
            </a:r>
          </a:p>
          <a:p>
            <a:pPr lvl="4"/>
            <a:r>
              <a:rPr lang="ja-JP" altLang="ja-JP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DB96AF1-BCBD-4D07-B5E8-B9ED4C3AAE53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2275901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xiaogu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26988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11325" y="1701800"/>
            <a:ext cx="7224713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ja-JP" noProof="0" smtClean="0"/>
              <a:t>マスタ　タイトルの書式設定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3573463"/>
            <a:ext cx="72294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noProof="0" smtClean="0"/>
              <a:t>マスタ　サブタイトルの書式設定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37D047-F0E3-4D33-9264-E350E3257C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702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F19F-1933-4915-BC36-2959AF2B74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003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2DCC7-A064-488B-9E59-47675DCA4A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41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D047-F0E3-4D33-9264-E350E3257C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2011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4276-3976-4975-86A6-3D67A6879C3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359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8C97-C107-46B6-89E4-7A59E113EDE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3216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726EC-717D-450C-85F5-0426BA3B2D7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1234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CF68-AB1C-4BD3-86DF-B1781B2DD2C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5900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25C12-6F15-42B1-8899-31D5E075680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8713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343D9-1CCB-4142-A428-17FCD26824B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282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B7F-636D-45B0-A5AB-D26ED145158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70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64276-3976-4975-86A6-3D67A6879C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264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3AB5-2B68-4D14-9661-41926CECA4D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5134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F19F-1933-4915-BC36-2959AF2B74D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7121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2DCC7-A064-488B-9E59-47675DCA4A0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433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iaogu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26988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63C9B6-25EF-4E72-AD12-A0216846B841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11325" y="1701800"/>
            <a:ext cx="7224713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3573463"/>
            <a:ext cx="72294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ja-JP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20029-B0F0-4D16-9F39-6F89EB1851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810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E2A3D-449A-43AC-B5CF-D2C8C68AF0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1735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09D63-2AE0-4280-96C7-16AF64A97C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336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E3E85-7957-4D07-83C0-E5F112314D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1968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01035-6A8D-4D0E-A5C7-C60F1CE69F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7520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8D189-475A-4A7B-A35B-19D121868C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17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8C97-C107-46B6-89E4-7A59E113ED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5472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7D18C-9DFB-445F-A908-9CC74CCC56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8215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BB956-15E3-456B-AB0E-71F8705E54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6120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524DB-496A-40FD-89EA-65FD0037C0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7802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E430A-9895-49B7-A087-3893B08DB8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216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726EC-717D-450C-85F5-0426BA3B2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658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4CF68-AB1C-4BD3-86DF-B1781B2DD2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050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5C12-6F15-42B1-8899-31D5E07568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833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43D9-1CCB-4142-A428-17FCD2682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210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81B7F-636D-45B0-A5AB-D26ED14515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055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D3AB5-2B68-4D14-9661-41926CECA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676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-385763" y="-250825"/>
            <a:ext cx="9134476" cy="6848475"/>
            <a:chOff x="0" y="0"/>
            <a:chExt cx="14400" cy="10800"/>
          </a:xfrm>
        </p:grpSpPr>
        <p:pic>
          <p:nvPicPr>
            <p:cNvPr id="2056" name="Picture 3" descr="yuanjian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4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4" descr="yuanjian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5583"/>
              <a:ext cx="2235" cy="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FB3FFB2-059E-4EAD-9FA6-F50B590B29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　タイトルの書式設定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　テキストの書式設定</a:t>
            </a:r>
          </a:p>
          <a:p>
            <a:pPr lvl="1"/>
            <a:r>
              <a:rPr lang="ja-JP" smtClean="0"/>
              <a:t>第</a:t>
            </a:r>
            <a:r>
              <a:rPr lang="ja-JP" altLang="ja-JP" smtClean="0"/>
              <a:t>2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</a:t>
            </a:r>
            <a:r>
              <a:rPr lang="ja-JP" altLang="ja-JP" smtClean="0"/>
              <a:t>3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</a:t>
            </a:r>
            <a:r>
              <a:rPr lang="ja-JP" altLang="ja-JP" smtClean="0"/>
              <a:t>4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</a:t>
            </a:r>
            <a:r>
              <a:rPr lang="ja-JP" altLang="ja-JP" smtClean="0"/>
              <a:t>5</a:t>
            </a:r>
            <a:r>
              <a:rPr lang="ja-JP" smtClean="0"/>
              <a:t>レベル</a:t>
            </a:r>
          </a:p>
          <a:p>
            <a:pPr lvl="0"/>
            <a:endParaRPr lang="ja-JP" altLang="ja-JP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 テキストの書式設定</a:t>
            </a:r>
          </a:p>
          <a:p>
            <a:pPr lvl="1"/>
            <a:r>
              <a:rPr lang="ja-JP" smtClean="0"/>
              <a:t>第 </a:t>
            </a:r>
            <a:r>
              <a:rPr lang="ja-JP" altLang="ja-JP" smtClean="0"/>
              <a:t>2 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 </a:t>
            </a:r>
            <a:r>
              <a:rPr lang="ja-JP" altLang="ja-JP" smtClean="0"/>
              <a:t>3 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 </a:t>
            </a:r>
            <a:r>
              <a:rPr lang="ja-JP" altLang="ja-JP" smtClean="0"/>
              <a:t>4 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 </a:t>
            </a:r>
            <a:r>
              <a:rPr lang="ja-JP" altLang="ja-JP" smtClean="0"/>
              <a:t>5 </a:t>
            </a:r>
            <a:r>
              <a:rPr lang="ja-JP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B3FFB2-059E-4EAD-9FA6-F50B590B29A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-385763" y="-250825"/>
            <a:ext cx="9134476" cy="6848475"/>
            <a:chOff x="0" y="0"/>
            <a:chExt cx="14400" cy="10800"/>
          </a:xfrm>
        </p:grpSpPr>
        <p:pic>
          <p:nvPicPr>
            <p:cNvPr id="2051" name="Picture 3" descr="yuanjian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4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 descr="yuanjian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5583"/>
              <a:ext cx="2235" cy="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ja-JP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2EDAC5-2E2D-4A8C-A4FB-A673E971649C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　タイトルの書式設定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　テキストの書式設定</a:t>
            </a:r>
          </a:p>
          <a:p>
            <a:pPr lvl="1"/>
            <a:r>
              <a:rPr lang="ja-JP" smtClean="0"/>
              <a:t>第</a:t>
            </a:r>
            <a:r>
              <a:rPr lang="ja-JP" altLang="ja-JP" smtClean="0"/>
              <a:t>2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</a:t>
            </a:r>
            <a:r>
              <a:rPr lang="ja-JP" altLang="ja-JP" smtClean="0"/>
              <a:t>3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</a:t>
            </a:r>
            <a:r>
              <a:rPr lang="ja-JP" altLang="ja-JP" smtClean="0"/>
              <a:t>4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</a:t>
            </a:r>
            <a:r>
              <a:rPr lang="ja-JP" altLang="ja-JP" smtClean="0"/>
              <a:t>5</a:t>
            </a:r>
            <a:r>
              <a:rPr lang="ja-JP" smtClean="0"/>
              <a:t>レベル</a:t>
            </a:r>
          </a:p>
          <a:p>
            <a:pPr lvl="0"/>
            <a:endParaRPr lang="ja-JP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Closed Questions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kumimoji="1" lang="en-US" altLang="ja-JP" sz="2000" dirty="0" smtClean="0"/>
              <a:t>Aoyama </a:t>
            </a:r>
            <a:r>
              <a:rPr kumimoji="1" lang="en-US" altLang="ja-JP" sz="2000" dirty="0" err="1" smtClean="0"/>
              <a:t>Gakuin</a:t>
            </a:r>
            <a:r>
              <a:rPr kumimoji="1" lang="en-US" altLang="ja-JP" sz="2000" dirty="0" smtClean="0"/>
              <a:t> Graduate School</a:t>
            </a:r>
          </a:p>
          <a:p>
            <a:pPr algn="l"/>
            <a:r>
              <a:rPr kumimoji="1" lang="en-US" altLang="ja-JP" sz="2000" dirty="0" smtClean="0"/>
              <a:t>M1 31312016</a:t>
            </a:r>
          </a:p>
          <a:p>
            <a:pPr algn="l"/>
            <a:r>
              <a:rPr kumimoji="1" lang="en-US" altLang="ja-JP" sz="2000" dirty="0" err="1" smtClean="0"/>
              <a:t>Shunsuke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Morikawa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249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tx1">
              <a:alpha val="65000"/>
            </a:schemeClr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Questions that can be answered with a single word or a 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short 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phrase, even just ‘yes’ or ‘no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’</a:t>
            </a: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e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.g.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   “How old are you?”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   “Are you happy?”</a:t>
            </a:r>
          </a:p>
          <a:p>
            <a:pPr marL="0" indent="0">
              <a:buNone/>
            </a:pPr>
            <a:endParaRPr kumimoji="1" lang="en-US" altLang="ja-JP" dirty="0">
              <a:solidFill>
                <a:schemeClr val="accent4">
                  <a:lumMod val="10000"/>
                </a:schemeClr>
              </a:solidFill>
            </a:endParaRPr>
          </a:p>
          <a:p>
            <a:endParaRPr kumimoji="1" lang="ja-JP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467544" y="605272"/>
            <a:ext cx="8208912" cy="1008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4400" kern="0" dirty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What are ‘closed questions’?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69160"/>
            <a:ext cx="28575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33337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tx1">
              <a:alpha val="65000"/>
            </a:schemeClr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Closed questions…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are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easy to answer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allow to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compare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respondents’ answer genuinely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are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easy to complete</a:t>
            </a:r>
          </a:p>
          <a:p>
            <a:r>
              <a:rPr kumimoji="1" lang="en-US" altLang="ja-JP" dirty="0">
                <a:solidFill>
                  <a:schemeClr val="accent4">
                    <a:lumMod val="10000"/>
                  </a:schemeClr>
                </a:solidFill>
              </a:rPr>
              <a:t>c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reduce the possibility of variability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in the answers</a:t>
            </a:r>
            <a:endParaRPr kumimoji="1" lang="en-US" altLang="ja-JP" dirty="0">
              <a:solidFill>
                <a:schemeClr val="accent4">
                  <a:lumMod val="10000"/>
                </a:schemeClr>
              </a:solidFill>
            </a:endParaRPr>
          </a:p>
          <a:p>
            <a:endParaRPr kumimoji="1" lang="ja-JP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467544" y="605272"/>
            <a:ext cx="8208912" cy="1008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44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Advantages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90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tx1">
              <a:alpha val="65000"/>
            </a:schemeClr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Closed questions…</a:t>
            </a:r>
          </a:p>
          <a:p>
            <a:r>
              <a:rPr kumimoji="1" lang="en-US" altLang="ja-JP" dirty="0">
                <a:solidFill>
                  <a:schemeClr val="accent4">
                    <a:lumMod val="10000"/>
                  </a:schemeClr>
                </a:solidFill>
              </a:rPr>
              <a:t>c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restrict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the respondents’ answers</a:t>
            </a:r>
          </a:p>
          <a:p>
            <a:r>
              <a:rPr kumimoji="1" lang="en-US" altLang="ja-JP" dirty="0">
                <a:solidFill>
                  <a:schemeClr val="accent4">
                    <a:lumMod val="10000"/>
                  </a:schemeClr>
                </a:solidFill>
              </a:rPr>
              <a:t>c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an be difficult to make answer choices to be completely independent.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Answers may overlap 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in meaning; respondents may tick more than one answer.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are difficult to make answer choices to cover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all possible answers</a:t>
            </a:r>
          </a:p>
        </p:txBody>
      </p:sp>
      <p:sp>
        <p:nvSpPr>
          <p:cNvPr id="4" name="正方形/長方形 3"/>
          <p:cNvSpPr/>
          <p:nvPr/>
        </p:nvSpPr>
        <p:spPr bwMode="auto">
          <a:xfrm>
            <a:off x="467544" y="605272"/>
            <a:ext cx="8208912" cy="1008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44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Disa</a:t>
            </a:r>
            <a:r>
              <a:rPr kumimoji="1" lang="en-US" altLang="ja-JP" sz="44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dvantages </a:t>
            </a:r>
            <a:r>
              <a:rPr kumimoji="1" lang="en-US" altLang="ja-JP" sz="20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(1/2)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9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  <a:solidFill>
            <a:schemeClr val="tx1">
              <a:alpha val="65000"/>
            </a:schemeClr>
          </a:solidFill>
          <a:ln w="508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Closed questions…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can be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irritating for respondents 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if they cannot find the appropriate choice of answer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may have answer choices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interpreted differently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by respondents</a:t>
            </a:r>
          </a:p>
          <a:p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in interviews may make it </a:t>
            </a:r>
            <a:r>
              <a:rPr kumimoji="1" lang="en-US" altLang="ja-JP" dirty="0" smtClean="0">
                <a:solidFill>
                  <a:srgbClr val="FF0000"/>
                </a:solidFill>
              </a:rPr>
              <a:t>difficult for interviewers and respondents to engage in conversation</a:t>
            </a:r>
            <a:r>
              <a:rPr kumimoji="1" lang="en-US" altLang="ja-JP" dirty="0" smtClean="0">
                <a:solidFill>
                  <a:schemeClr val="accent4">
                    <a:lumMod val="10000"/>
                  </a:schemeClr>
                </a:solidFill>
              </a:rPr>
              <a:t> that can create good relationship</a:t>
            </a:r>
            <a:endParaRPr kumimoji="1" lang="ja-JP" alt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467544" y="605272"/>
            <a:ext cx="8208912" cy="1008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44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Disa</a:t>
            </a:r>
            <a:r>
              <a:rPr kumimoji="1" lang="en-US" altLang="ja-JP" sz="44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dvantages </a:t>
            </a:r>
            <a:r>
              <a:rPr kumimoji="1" lang="en-US" altLang="ja-JP" sz="2000" kern="0" dirty="0" smtClean="0">
                <a:solidFill>
                  <a:srgbClr val="DADADA">
                    <a:lumMod val="10000"/>
                  </a:srgbClr>
                </a:solidFill>
                <a:latin typeface="+mj-lt"/>
                <a:ea typeface="ＭＳ ゴシック"/>
                <a:cs typeface="+mj-cs"/>
              </a:rPr>
              <a:t>(2/2)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6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27" y="1003747"/>
            <a:ext cx="3966146" cy="523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8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クラシック_教育">
  <a:themeElements>
    <a:clrScheme name="クラシック_教育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もりかわ">
      <a:majorFont>
        <a:latin typeface="Century Gothic"/>
        <a:ea typeface="ＭＳ ゴシック"/>
        <a:cs typeface=""/>
      </a:majorFont>
      <a:minorFont>
        <a:latin typeface="Tw Cen MT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クラシック_教育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3">
        <a:dk1>
          <a:srgbClr val="000000"/>
        </a:dk1>
        <a:lt1>
          <a:srgbClr val="294B87"/>
        </a:lt1>
        <a:dk2>
          <a:srgbClr val="D9ECF3"/>
        </a:dk2>
        <a:lt2>
          <a:srgbClr val="002850"/>
        </a:lt2>
        <a:accent1>
          <a:srgbClr val="3F76BF"/>
        </a:accent1>
        <a:accent2>
          <a:srgbClr val="00B000"/>
        </a:accent2>
        <a:accent3>
          <a:srgbClr val="ACB1C3"/>
        </a:accent3>
        <a:accent4>
          <a:srgbClr val="000000"/>
        </a:accent4>
        <a:accent5>
          <a:srgbClr val="AFBDDC"/>
        </a:accent5>
        <a:accent6>
          <a:srgbClr val="009F00"/>
        </a:accent6>
        <a:hlink>
          <a:srgbClr val="589CDA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テーマ1">
  <a:themeElements>
    <a:clrScheme name="標準デザイン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クラシック_教育">
  <a:themeElements>
    <a:clrScheme name="クラシック_教育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クラシック_教育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クラシック_教育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クラシック_教育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クラシック_教育 13">
        <a:dk1>
          <a:srgbClr val="000000"/>
        </a:dk1>
        <a:lt1>
          <a:srgbClr val="294B87"/>
        </a:lt1>
        <a:dk2>
          <a:srgbClr val="D9ECF3"/>
        </a:dk2>
        <a:lt2>
          <a:srgbClr val="002850"/>
        </a:lt2>
        <a:accent1>
          <a:srgbClr val="3F76BF"/>
        </a:accent1>
        <a:accent2>
          <a:srgbClr val="00B000"/>
        </a:accent2>
        <a:accent3>
          <a:srgbClr val="ACB1C3"/>
        </a:accent3>
        <a:accent4>
          <a:srgbClr val="000000"/>
        </a:accent4>
        <a:accent5>
          <a:srgbClr val="AFBDDC"/>
        </a:accent5>
        <a:accent6>
          <a:srgbClr val="009F00"/>
        </a:accent6>
        <a:hlink>
          <a:srgbClr val="589CDA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1688</TotalTime>
  <Pages>0</Pages>
  <Words>180</Words>
  <Characters>0</Characters>
  <Application>Microsoft Office PowerPoint</Application>
  <DocSecurity>0</DocSecurity>
  <PresentationFormat>画面に合わせる (4:3)</PresentationFormat>
  <Lines>0</Lines>
  <Paragraphs>25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クラシック_教育</vt:lpstr>
      <vt:lpstr>テーマ1</vt:lpstr>
      <vt:lpstr>1_クラシック_教育</vt:lpstr>
      <vt:lpstr>Closed Questions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千葉大学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Story-Based Curriculum</dc:title>
  <dc:creator>アレン玉井光江</dc:creator>
  <cp:lastModifiedBy>Shunsuke Morikawa</cp:lastModifiedBy>
  <cp:revision>18</cp:revision>
  <cp:lastPrinted>1601-01-01T00:00:00Z</cp:lastPrinted>
  <dcterms:created xsi:type="dcterms:W3CDTF">2009-06-27T13:44:34Z</dcterms:created>
  <dcterms:modified xsi:type="dcterms:W3CDTF">2012-10-23T02:37:02Z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1041-6.6.0.2724</vt:lpwstr>
  </property>
</Properties>
</file>